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50" r:id="rId5"/>
    <p:sldMasterId id="2147483652" r:id="rId6"/>
  </p:sldMasterIdLst>
  <p:notesMasterIdLst>
    <p:notesMasterId r:id="rId57"/>
  </p:notesMasterIdLst>
  <p:sldIdLst>
    <p:sldId id="256" r:id="rId7"/>
    <p:sldId id="441" r:id="rId8"/>
    <p:sldId id="448" r:id="rId9"/>
    <p:sldId id="456" r:id="rId10"/>
    <p:sldId id="497" r:id="rId11"/>
    <p:sldId id="458" r:id="rId12"/>
    <p:sldId id="459" r:id="rId13"/>
    <p:sldId id="492" r:id="rId14"/>
    <p:sldId id="461" r:id="rId15"/>
    <p:sldId id="462" r:id="rId16"/>
    <p:sldId id="463" r:id="rId17"/>
    <p:sldId id="464" r:id="rId18"/>
    <p:sldId id="465" r:id="rId19"/>
    <p:sldId id="467" r:id="rId20"/>
    <p:sldId id="468" r:id="rId21"/>
    <p:sldId id="469" r:id="rId22"/>
    <p:sldId id="470" r:id="rId23"/>
    <p:sldId id="471" r:id="rId24"/>
    <p:sldId id="472" r:id="rId25"/>
    <p:sldId id="473" r:id="rId26"/>
    <p:sldId id="474" r:id="rId27"/>
    <p:sldId id="475" r:id="rId28"/>
    <p:sldId id="449" r:id="rId29"/>
    <p:sldId id="451" r:id="rId30"/>
    <p:sldId id="476" r:id="rId31"/>
    <p:sldId id="453" r:id="rId32"/>
    <p:sldId id="455" r:id="rId33"/>
    <p:sldId id="477" r:id="rId34"/>
    <p:sldId id="478" r:id="rId35"/>
    <p:sldId id="493" r:id="rId36"/>
    <p:sldId id="479" r:id="rId37"/>
    <p:sldId id="480" r:id="rId38"/>
    <p:sldId id="481" r:id="rId39"/>
    <p:sldId id="482" r:id="rId40"/>
    <p:sldId id="483" r:id="rId41"/>
    <p:sldId id="484" r:id="rId42"/>
    <p:sldId id="485" r:id="rId43"/>
    <p:sldId id="382" r:id="rId44"/>
    <p:sldId id="486" r:id="rId45"/>
    <p:sldId id="487" r:id="rId46"/>
    <p:sldId id="490" r:id="rId47"/>
    <p:sldId id="488" r:id="rId48"/>
    <p:sldId id="489" r:id="rId49"/>
    <p:sldId id="498" r:id="rId50"/>
    <p:sldId id="500" r:id="rId51"/>
    <p:sldId id="501" r:id="rId52"/>
    <p:sldId id="494" r:id="rId53"/>
    <p:sldId id="495" r:id="rId54"/>
    <p:sldId id="491" r:id="rId55"/>
    <p:sldId id="502" r:id="rId56"/>
  </p:sldIdLst>
  <p:sldSz cx="12192000" cy="6858000"/>
  <p:notesSz cx="6858000" cy="9144000"/>
  <p:defaultTextStyle>
    <a:defPPr>
      <a:defRPr lang="en-US"/>
    </a:defPPr>
    <a:lvl1pPr marL="0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4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3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3" algn="l" defTabSz="91436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53B"/>
    <a:srgbClr val="FBB1B1"/>
    <a:srgbClr val="AAB6C3"/>
    <a:srgbClr val="FFFFFF"/>
    <a:srgbClr val="DADBD5"/>
    <a:srgbClr val="F3A536"/>
    <a:srgbClr val="DAAB62"/>
    <a:srgbClr val="2992ED"/>
    <a:srgbClr val="F3F3F3"/>
    <a:srgbClr val="EBE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97" autoAdjust="0"/>
    <p:restoredTop sz="91144" autoAdjust="0"/>
  </p:normalViewPr>
  <p:slideViewPr>
    <p:cSldViewPr snapToGrid="0" snapToObjects="1">
      <p:cViewPr>
        <p:scale>
          <a:sx n="66" d="100"/>
          <a:sy n="66" d="100"/>
        </p:scale>
        <p:origin x="120" y="-36"/>
      </p:cViewPr>
      <p:guideLst>
        <p:guide orient="horz" pos="2138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image" Target="../media/image74.wmf"/><Relationship Id="rId7" Type="http://schemas.openxmlformats.org/officeDocument/2006/relationships/image" Target="../media/image78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Relationship Id="rId6" Type="http://schemas.openxmlformats.org/officeDocument/2006/relationships/image" Target="../media/image77.wmf"/><Relationship Id="rId5" Type="http://schemas.openxmlformats.org/officeDocument/2006/relationships/image" Target="../media/image76.wmf"/><Relationship Id="rId10" Type="http://schemas.openxmlformats.org/officeDocument/2006/relationships/image" Target="../media/image81.wmf"/><Relationship Id="rId4" Type="http://schemas.openxmlformats.org/officeDocument/2006/relationships/image" Target="../media/image75.wmf"/><Relationship Id="rId9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411E4-071E-4B41-97F1-502D370CFF63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AB153-F7D1-D143-A43C-754856B2B2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79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4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3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3" algn="l" defTabSz="91436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8150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50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83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624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79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991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933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8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142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615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69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53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613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093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2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8913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874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417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459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Customer to input OTP no from verification SMS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132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652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33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107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3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AB153-F7D1-D143-A43C-754856B2B2D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09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269358" y="250498"/>
            <a:ext cx="5706140" cy="865925"/>
          </a:xfrm>
        </p:spPr>
        <p:txBody>
          <a:bodyPr anchor="t">
            <a:normAutofit/>
          </a:bodyPr>
          <a:lstStyle/>
          <a:p>
            <a:pPr algn="l"/>
            <a:endParaRPr lang="en-US" sz="2800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45265" y="5016169"/>
            <a:ext cx="9144000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F0C89-0D3E-B742-9095-99B8BD929ABD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873D-6E4E-ED44-9DA6-6C929A397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6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9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F0C89-0D3E-B742-9095-99B8BD929ABD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0873D-6E4E-ED44-9DA6-6C929A397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300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0C89-0D3E-B742-9095-99B8BD929ABD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873D-6E4E-ED44-9DA6-6C929A397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314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0C89-0D3E-B742-9095-99B8BD929ABD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873D-6E4E-ED44-9DA6-6C929A397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94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8"/>
            <a:ext cx="10515600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F0C89-0D3E-B742-9095-99B8BD929ABD}" type="datetimeFigureOut">
              <a:rPr lang="en-US" smtClean="0"/>
              <a:pPr/>
              <a:t>9/18/2018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3"/>
            <a:ext cx="41148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3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0873D-6E4E-ED44-9DA6-6C929A3970E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96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2.em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38.PNG"/><Relationship Id="rId7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1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41.PNG"/><Relationship Id="rId7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35.png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7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49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49.PNG"/><Relationship Id="rId9" Type="http://schemas.openxmlformats.org/officeDocument/2006/relationships/image" Target="../media/image1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1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5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4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6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7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58.PNG"/><Relationship Id="rId10" Type="http://schemas.openxmlformats.org/officeDocument/2006/relationships/image" Target="../media/image6.png"/><Relationship Id="rId4" Type="http://schemas.openxmlformats.org/officeDocument/2006/relationships/image" Target="../media/image32.png"/><Relationship Id="rId9" Type="http://schemas.openxmlformats.org/officeDocument/2006/relationships/image" Target="../media/image11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59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60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1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62.JPG"/><Relationship Id="rId4" Type="http://schemas.openxmlformats.org/officeDocument/2006/relationships/image" Target="../media/image3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6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69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7.bin"/><Relationship Id="rId18" Type="http://schemas.openxmlformats.org/officeDocument/2006/relationships/image" Target="../media/image78.wmf"/><Relationship Id="rId3" Type="http://schemas.openxmlformats.org/officeDocument/2006/relationships/image" Target="../media/image82.png"/><Relationship Id="rId21" Type="http://schemas.openxmlformats.org/officeDocument/2006/relationships/oleObject" Target="../embeddings/oleObject11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75.wmf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77.wmf"/><Relationship Id="rId20" Type="http://schemas.openxmlformats.org/officeDocument/2006/relationships/image" Target="../media/image79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72.wmf"/><Relationship Id="rId11" Type="http://schemas.openxmlformats.org/officeDocument/2006/relationships/oleObject" Target="../embeddings/oleObject6.bin"/><Relationship Id="rId24" Type="http://schemas.openxmlformats.org/officeDocument/2006/relationships/image" Target="../media/image81.wmf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23" Type="http://schemas.openxmlformats.org/officeDocument/2006/relationships/oleObject" Target="../embeddings/oleObject12.bin"/><Relationship Id="rId10" Type="http://schemas.openxmlformats.org/officeDocument/2006/relationships/image" Target="../media/image74.wmf"/><Relationship Id="rId19" Type="http://schemas.openxmlformats.org/officeDocument/2006/relationships/oleObject" Target="../embeddings/oleObject10.bin"/><Relationship Id="rId4" Type="http://schemas.openxmlformats.org/officeDocument/2006/relationships/image" Target="../media/image83.png"/><Relationship Id="rId9" Type="http://schemas.openxmlformats.org/officeDocument/2006/relationships/oleObject" Target="../embeddings/oleObject5.bin"/><Relationship Id="rId14" Type="http://schemas.openxmlformats.org/officeDocument/2006/relationships/image" Target="../media/image76.wmf"/><Relationship Id="rId22" Type="http://schemas.openxmlformats.org/officeDocument/2006/relationships/image" Target="../media/image80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sv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AD6ED2-C323-4BAC-862F-3ED8DEDEE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5298" y="-4792"/>
            <a:ext cx="13527233" cy="6910549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-95298" y="-3015916"/>
            <a:ext cx="12506672" cy="1004523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0"/>
                  <a:alpha val="0"/>
                </a:schemeClr>
              </a:gs>
              <a:gs pos="100000">
                <a:schemeClr val="tx1">
                  <a:lumMod val="95000"/>
                  <a:lumOff val="5000"/>
                  <a:alpha val="62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3330" kern="0">
              <a:solidFill>
                <a:sysClr val="windowText" lastClr="000000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66712" y="3883431"/>
            <a:ext cx="11208644" cy="2464736"/>
            <a:chOff x="494926" y="4158227"/>
            <a:chExt cx="11394080" cy="2464736"/>
          </a:xfrm>
        </p:grpSpPr>
        <p:sp>
          <p:nvSpPr>
            <p:cNvPr id="26" name="TextBox 25"/>
            <p:cNvSpPr txBox="1"/>
            <p:nvPr/>
          </p:nvSpPr>
          <p:spPr>
            <a:xfrm>
              <a:off x="494926" y="4199792"/>
              <a:ext cx="861752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spc="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DBS TW </a:t>
              </a:r>
            </a:p>
            <a:p>
              <a:r>
                <a:rPr lang="en-US" sz="2800" b="1" spc="1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CASA Onboarding </a:t>
              </a:r>
            </a:p>
            <a:p>
              <a:endParaRPr lang="en-US" sz="2800" b="1" spc="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389878" y="6284409"/>
              <a:ext cx="14991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 spc="100" dirty="0">
                  <a:solidFill>
                    <a:schemeClr val="bg2"/>
                  </a:solidFill>
                  <a:latin typeface="Arial" charset="0"/>
                  <a:ea typeface="Arial" charset="0"/>
                  <a:cs typeface="Arial" charset="0"/>
                </a:rPr>
                <a:t>By Chen Jia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499795" y="4158227"/>
              <a:ext cx="468862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694301" y="6402442"/>
            <a:ext cx="10966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rPr>
              <a:t>Apr, 2018</a:t>
            </a:r>
          </a:p>
        </p:txBody>
      </p:sp>
    </p:spTree>
    <p:extLst>
      <p:ext uri="{BB962C8B-B14F-4D97-AF65-F5344CB8AC3E}">
        <p14:creationId xmlns:p14="http://schemas.microsoft.com/office/powerpoint/2010/main" val="907267137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79AD6A-D61B-4A7D-8178-3EC038D9C15E}"/>
              </a:ext>
            </a:extLst>
          </p:cNvPr>
          <p:cNvSpPr txBox="1"/>
          <p:nvPr/>
        </p:nvSpPr>
        <p:spPr>
          <a:xfrm>
            <a:off x="9492027" y="1155184"/>
            <a:ext cx="3182188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r>
              <a:rPr lang="en-US" sz="1200" b="1" dirty="0">
                <a:latin typeface="+mj-lt"/>
              </a:rPr>
              <a:t>Credit Card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Credit Card Number</a:t>
            </a:r>
          </a:p>
          <a:p>
            <a:r>
              <a:rPr lang="en-SG" altLang="zh-CN" dirty="0">
                <a:latin typeface="+mj-lt"/>
              </a:rPr>
              <a:t>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endParaRPr lang="en-SG" altLang="zh-CN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CC Expiry Date</a:t>
            </a: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SG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CVV</a:t>
            </a:r>
          </a:p>
          <a:p>
            <a:r>
              <a:rPr lang="en-US" dirty="0">
                <a:latin typeface="+mj-lt"/>
              </a:rPr>
              <a:t>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sz="1200" b="1" dirty="0">
                <a:latin typeface="+mj-lt"/>
              </a:rPr>
              <a:t>Other Bank Authentication</a:t>
            </a:r>
          </a:p>
          <a:p>
            <a:endParaRPr lang="en-US" dirty="0"/>
          </a:p>
          <a:p>
            <a:r>
              <a:rPr lang="en-US" sz="1200" b="1" dirty="0">
                <a:latin typeface="+mj-lt"/>
              </a:rPr>
              <a:t>FATCA Section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FATCA (radio button)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Select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241136" y="6337877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</a:t>
            </a:r>
            <a:r>
              <a:rPr lang="en-SG" sz="2100" b="1" dirty="0">
                <a:latin typeface="+mj-lt"/>
              </a:rPr>
              <a:t>Credit Card </a:t>
            </a:r>
            <a:r>
              <a:rPr lang="en-SG" sz="2100" dirty="0">
                <a:latin typeface="+mj-lt"/>
              </a:rPr>
              <a:t>Authentication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23" y="1839278"/>
            <a:ext cx="6145978" cy="3918361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AF7814-37B9-4D7E-929B-46F1E5010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7416" y="5497423"/>
            <a:ext cx="390750" cy="39075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284AA583-55C7-46F9-8335-10DBF69913BA}"/>
              </a:ext>
            </a:extLst>
          </p:cNvPr>
          <p:cNvSpPr/>
          <p:nvPr/>
        </p:nvSpPr>
        <p:spPr>
          <a:xfrm>
            <a:off x="9368239" y="1253580"/>
            <a:ext cx="45719" cy="42438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</p:spTree>
    <p:extLst>
      <p:ext uri="{BB962C8B-B14F-4D97-AF65-F5344CB8AC3E}">
        <p14:creationId xmlns:p14="http://schemas.microsoft.com/office/powerpoint/2010/main" val="407272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79AD6A-D61B-4A7D-8178-3EC038D9C15E}"/>
              </a:ext>
            </a:extLst>
          </p:cNvPr>
          <p:cNvSpPr txBox="1"/>
          <p:nvPr/>
        </p:nvSpPr>
        <p:spPr>
          <a:xfrm>
            <a:off x="9335891" y="1897309"/>
            <a:ext cx="31821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OTP Number</a:t>
            </a:r>
          </a:p>
          <a:p>
            <a:r>
              <a:rPr lang="en-SG" altLang="zh-CN" dirty="0">
                <a:latin typeface="+mj-lt"/>
              </a:rPr>
              <a:t>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r>
              <a:rPr lang="en-SG" altLang="zh-CN" dirty="0">
                <a:latin typeface="+mj-lt"/>
              </a:rPr>
              <a:t>      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4364293" y="6353387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*OTP Page*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423" y="1839278"/>
            <a:ext cx="6171377" cy="3918361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AF7814-37B9-4D7E-929B-46F1E5010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7176" y="4513395"/>
            <a:ext cx="271424" cy="27142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CD7B39A-E6ED-438F-9507-C24BA6C9F083}"/>
              </a:ext>
            </a:extLst>
          </p:cNvPr>
          <p:cNvSpPr/>
          <p:nvPr/>
        </p:nvSpPr>
        <p:spPr>
          <a:xfrm>
            <a:off x="9293377" y="1944912"/>
            <a:ext cx="45719" cy="11685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</p:spTree>
    <p:extLst>
      <p:ext uri="{BB962C8B-B14F-4D97-AF65-F5344CB8AC3E}">
        <p14:creationId xmlns:p14="http://schemas.microsoft.com/office/powerpoint/2010/main" val="1762450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79AD6A-D61B-4A7D-8178-3EC038D9C15E}"/>
              </a:ext>
            </a:extLst>
          </p:cNvPr>
          <p:cNvSpPr txBox="1"/>
          <p:nvPr/>
        </p:nvSpPr>
        <p:spPr>
          <a:xfrm>
            <a:off x="8981490" y="1170269"/>
            <a:ext cx="329295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16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身分證號正面</a:t>
            </a:r>
            <a:endParaRPr lang="en-SG" sz="1600" dirty="0">
              <a:latin typeface="+mj-lt"/>
            </a:endParaRPr>
          </a:p>
          <a:p>
            <a:r>
              <a:rPr lang="en-SG" altLang="zh-CN" dirty="0">
                <a:latin typeface="+mj-lt"/>
              </a:rPr>
              <a:t>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D</a:t>
            </a:r>
            <a:r>
              <a:rPr lang="en-US" altLang="zh-CN" sz="1200" dirty="0">
                <a:solidFill>
                  <a:srgbClr val="AAB6C3"/>
                </a:solidFill>
                <a:latin typeface="+mj-lt"/>
              </a:rPr>
              <a:t>rag or Browser from Gallery</a:t>
            </a:r>
            <a:endParaRPr lang="en-SG" altLang="zh-CN" sz="1200" dirty="0">
              <a:solidFill>
                <a:srgbClr val="AAB6C3"/>
              </a:solidFill>
              <a:latin typeface="+mj-lt"/>
            </a:endParaRPr>
          </a:p>
          <a:p>
            <a:endParaRPr lang="en-SG" altLang="zh-CN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/>
              <a:t>身分證號背面</a:t>
            </a:r>
            <a:endParaRPr lang="en-SG" sz="1600" dirty="0"/>
          </a:p>
          <a:p>
            <a:r>
              <a:rPr lang="en-SG" dirty="0">
                <a:latin typeface="+mj-lt"/>
              </a:rPr>
              <a:t>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Drag or Browser from Gallery</a:t>
            </a:r>
          </a:p>
          <a:p>
            <a:endParaRPr lang="en-SG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第二證件正面</a:t>
            </a:r>
            <a:endParaRPr lang="en-SG" sz="1600" dirty="0">
              <a:latin typeface="+mj-lt"/>
            </a:endParaRPr>
          </a:p>
          <a:p>
            <a:r>
              <a:rPr lang="en-US" dirty="0">
                <a:latin typeface="+mj-lt"/>
              </a:rPr>
              <a:t>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Drag or Browser from Gallery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886611" y="6353387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*Photo Upload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C897C-F9E6-43AA-8A17-0CB231ED9342}"/>
              </a:ext>
            </a:extLst>
          </p:cNvPr>
          <p:cNvSpPr/>
          <p:nvPr/>
        </p:nvSpPr>
        <p:spPr>
          <a:xfrm flipH="1">
            <a:off x="8981489" y="1306202"/>
            <a:ext cx="45719" cy="25995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629" y="1839279"/>
            <a:ext cx="6158678" cy="3918361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AF7814-37B9-4D7E-929B-46F1E50104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6070" y="3533136"/>
            <a:ext cx="390750" cy="390750"/>
          </a:xfrm>
          <a:prstGeom prst="rect">
            <a:avLst/>
          </a:prstGeom>
        </p:spPr>
      </p:pic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8837F-906B-4DAC-B7ED-C3E04AD458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9629" y="1839279"/>
            <a:ext cx="6193809" cy="3909336"/>
          </a:xfrm>
          <a:prstGeom prst="rect">
            <a:avLst/>
          </a:prstGeom>
        </p:spPr>
      </p:pic>
      <p:pic>
        <p:nvPicPr>
          <p:cNvPr id="39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EC26A35-DE76-4EEE-9556-678949F094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876" y="5517491"/>
            <a:ext cx="271424" cy="271424"/>
          </a:xfrm>
          <a:prstGeom prst="rect">
            <a:avLst/>
          </a:prstGeom>
        </p:spPr>
      </p:pic>
      <p:pic>
        <p:nvPicPr>
          <p:cNvPr id="41" name="Graphic 40" descr="Warning">
            <a:extLst>
              <a:ext uri="{FF2B5EF4-FFF2-40B4-BE49-F238E27FC236}">
                <a16:creationId xmlns:a16="http://schemas.microsoft.com/office/drawing/2014/main" id="{700EB350-B098-476B-A275-2206EFF51C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13748" y="4670401"/>
            <a:ext cx="852359" cy="879875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ABF37DA-D9AD-4737-B8C4-EFB859964483}"/>
              </a:ext>
            </a:extLst>
          </p:cNvPr>
          <p:cNvSpPr txBox="1"/>
          <p:nvPr/>
        </p:nvSpPr>
        <p:spPr>
          <a:xfrm>
            <a:off x="9904022" y="4787172"/>
            <a:ext cx="1975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 Photos display with watermark when upload successfully</a:t>
            </a:r>
          </a:p>
        </p:txBody>
      </p:sp>
    </p:spTree>
    <p:extLst>
      <p:ext uri="{BB962C8B-B14F-4D97-AF65-F5344CB8AC3E}">
        <p14:creationId xmlns:p14="http://schemas.microsoft.com/office/powerpoint/2010/main" val="2630674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B10A0-8895-4751-A161-76100AF79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522" y="1816284"/>
            <a:ext cx="6310603" cy="8743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14067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CA9686-5385-4671-8DF1-B652066A220C}"/>
              </a:ext>
            </a:extLst>
          </p:cNvPr>
          <p:cNvSpPr txBox="1"/>
          <p:nvPr/>
        </p:nvSpPr>
        <p:spPr>
          <a:xfrm>
            <a:off x="4034109" y="6411002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*Personal Info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9E692A9-0596-40E3-A1AA-218AF4C3DF30}"/>
              </a:ext>
            </a:extLst>
          </p:cNvPr>
          <p:cNvSpPr txBox="1"/>
          <p:nvPr/>
        </p:nvSpPr>
        <p:spPr>
          <a:xfrm>
            <a:off x="8768319" y="758895"/>
            <a:ext cx="3161149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400" dirty="0">
                <a:latin typeface="+mj-lt"/>
              </a:rPr>
              <a:t>English Name</a:t>
            </a:r>
          </a:p>
          <a:p>
            <a:r>
              <a:rPr lang="en-SG" altLang="zh-CN" sz="1400" dirty="0">
                <a:latin typeface="+mj-lt"/>
              </a:rPr>
              <a:t>  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Finacle/Input</a:t>
            </a:r>
          </a:p>
          <a:p>
            <a:endParaRPr lang="en-SG" altLang="zh-CN" sz="1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400" dirty="0">
                <a:latin typeface="+mj-lt"/>
              </a:rPr>
              <a:t>Education</a:t>
            </a:r>
          </a:p>
          <a:p>
            <a:r>
              <a:rPr lang="en-SG" sz="1400" dirty="0">
                <a:latin typeface="+mj-lt"/>
              </a:rPr>
              <a:t>         </a:t>
            </a:r>
            <a:r>
              <a:rPr lang="en-SG" sz="1200" dirty="0">
                <a:solidFill>
                  <a:srgbClr val="AAB6C3"/>
                </a:solidFill>
                <a:latin typeface="+mj-lt"/>
              </a:rPr>
              <a:t>Finacle/V+/Input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SG" sz="14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sz="1400" dirty="0">
                <a:latin typeface="+mj-lt"/>
              </a:rPr>
              <a:t>Chinese Name</a:t>
            </a:r>
          </a:p>
          <a:p>
            <a:r>
              <a:rPr lang="en-US" sz="1400" dirty="0">
                <a:latin typeface="+mj-lt"/>
              </a:rPr>
              <a:t>  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Finacle/V+/OCR/Input</a:t>
            </a:r>
          </a:p>
          <a:p>
            <a:endParaRPr lang="en-US" sz="1400" dirty="0">
              <a:latin typeface="+mj-lt"/>
            </a:endParaRPr>
          </a:p>
          <a:p>
            <a:pPr lvl="0" indent="-34290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prstClr val="black"/>
                </a:solidFill>
                <a:latin typeface="Calibri Light"/>
              </a:rPr>
              <a:t>Handphone No.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Finacle/V+/Input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endParaRPr lang="en-US" dirty="0">
              <a:latin typeface="+mj-lt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840FF0-793B-4DD9-AC9C-3614CBC13FEB}"/>
              </a:ext>
            </a:extLst>
          </p:cNvPr>
          <p:cNvSpPr/>
          <p:nvPr/>
        </p:nvSpPr>
        <p:spPr>
          <a:xfrm flipH="1">
            <a:off x="8674368" y="914788"/>
            <a:ext cx="45719" cy="502842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480A23-7E44-43A5-8731-AA779150F6AB}"/>
              </a:ext>
            </a:extLst>
          </p:cNvPr>
          <p:cNvSpPr txBox="1"/>
          <p:nvPr/>
        </p:nvSpPr>
        <p:spPr>
          <a:xfrm>
            <a:off x="10383518" y="914788"/>
            <a:ext cx="3161149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 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</a:p>
          <a:p>
            <a:pPr lvl="0" indent="-34290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prstClr val="black"/>
                </a:solidFill>
                <a:latin typeface="Calibri Light"/>
              </a:rPr>
              <a:t>Date of Birth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Finacle/V+/OCR/Input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 indent="-34290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prstClr val="black"/>
                </a:solidFill>
                <a:latin typeface="Calibri Light"/>
              </a:rPr>
              <a:t>Issue Date</a:t>
            </a:r>
          </a:p>
          <a:p>
            <a:pPr lvl="0"/>
            <a:r>
              <a:rPr lang="en-US" sz="1200" dirty="0">
                <a:solidFill>
                  <a:srgbClr val="AAB6C3"/>
                </a:solidFill>
                <a:latin typeface="+mj-lt"/>
              </a:rPr>
              <a:t>          OCR/Input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 indent="-34290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prstClr val="black"/>
                </a:solidFill>
                <a:latin typeface="Calibri Light"/>
              </a:rPr>
              <a:t>Issue Place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OCR/Input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 indent="-342900">
              <a:buFont typeface="Arial" panose="020B0604020202020204" pitchFamily="34" charset="0"/>
              <a:buChar char="•"/>
            </a:pPr>
            <a:r>
              <a:rPr lang="en-SG" sz="1400" dirty="0">
                <a:solidFill>
                  <a:prstClr val="black"/>
                </a:solidFill>
                <a:latin typeface="Calibri Light"/>
              </a:rPr>
              <a:t>Issue Status</a:t>
            </a: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OCR/Input</a:t>
            </a:r>
          </a:p>
          <a:p>
            <a:pPr lvl="0"/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endParaRPr lang="en-US" dirty="0">
              <a:latin typeface="+mj-lt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E45432A-DE29-4D5A-BF76-F80CF9995A17}"/>
              </a:ext>
            </a:extLst>
          </p:cNvPr>
          <p:cNvSpPr txBox="1"/>
          <p:nvPr/>
        </p:nvSpPr>
        <p:spPr>
          <a:xfrm>
            <a:off x="8768318" y="3910557"/>
            <a:ext cx="342368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400" dirty="0">
                <a:latin typeface="+mj-lt"/>
              </a:rPr>
              <a:t>Birth Place(Country)</a:t>
            </a:r>
          </a:p>
          <a:p>
            <a:r>
              <a:rPr lang="en-SG" altLang="zh-CN" sz="1400" dirty="0">
                <a:latin typeface="+mj-lt"/>
              </a:rPr>
              <a:t>  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OCR/Input</a:t>
            </a:r>
          </a:p>
          <a:p>
            <a:endParaRPr lang="en-SG" altLang="zh-CN" sz="1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400" dirty="0" err="1">
                <a:latin typeface="+mj-lt"/>
              </a:rPr>
              <a:t>Resi</a:t>
            </a:r>
            <a:r>
              <a:rPr lang="en-SG" sz="1400" dirty="0">
                <a:latin typeface="+mj-lt"/>
              </a:rPr>
              <a:t> Address- Country</a:t>
            </a:r>
          </a:p>
          <a:p>
            <a:r>
              <a:rPr lang="en-SG" sz="1400" dirty="0">
                <a:latin typeface="+mj-lt"/>
              </a:rPr>
              <a:t>         </a:t>
            </a:r>
            <a:r>
              <a:rPr lang="en-SG" sz="1200" dirty="0">
                <a:solidFill>
                  <a:srgbClr val="AAB6C3"/>
                </a:solidFill>
                <a:latin typeface="+mj-lt"/>
              </a:rPr>
              <a:t>Finacle/V+/OCR/Input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SG" sz="14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sz="1400" dirty="0" err="1">
                <a:latin typeface="+mj-lt"/>
              </a:rPr>
              <a:t>Resi</a:t>
            </a:r>
            <a:r>
              <a:rPr lang="en-SG" sz="1400" dirty="0">
                <a:latin typeface="+mj-lt"/>
              </a:rPr>
              <a:t> Address- Address                 </a:t>
            </a:r>
          </a:p>
          <a:p>
            <a:r>
              <a:rPr lang="en-SG" sz="1400" dirty="0">
                <a:solidFill>
                  <a:srgbClr val="AAB6C3"/>
                </a:solidFill>
                <a:latin typeface="+mj-lt"/>
              </a:rPr>
              <a:t>         </a:t>
            </a:r>
            <a:r>
              <a:rPr lang="en-SG" sz="1200" dirty="0">
                <a:solidFill>
                  <a:srgbClr val="AAB6C3"/>
                </a:solidFill>
                <a:latin typeface="+mj-lt"/>
              </a:rPr>
              <a:t>County/City/District/Postal Code/Address</a:t>
            </a:r>
          </a:p>
          <a:p>
            <a:r>
              <a:rPr lang="en-US" sz="1400" dirty="0">
                <a:latin typeface="+mj-lt"/>
              </a:rPr>
              <a:t>  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Finacle/V+/OCR/Input</a:t>
            </a:r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endParaRPr lang="en-US" dirty="0">
              <a:latin typeface="+mj-lt"/>
            </a:endParaRPr>
          </a:p>
        </p:txBody>
      </p:sp>
      <p:pic>
        <p:nvPicPr>
          <p:cNvPr id="42" name="Graphic 41" descr="Warning">
            <a:extLst>
              <a:ext uri="{FF2B5EF4-FFF2-40B4-BE49-F238E27FC236}">
                <a16:creationId xmlns:a16="http://schemas.microsoft.com/office/drawing/2014/main" id="{E9B1D599-ECC0-4185-8B94-3A5BEB5654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86458" y="6070205"/>
            <a:ext cx="733614" cy="75729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63193593-9A46-4BF7-94E1-7ED9DDC72889}"/>
              </a:ext>
            </a:extLst>
          </p:cNvPr>
          <p:cNvSpPr txBox="1"/>
          <p:nvPr/>
        </p:nvSpPr>
        <p:spPr>
          <a:xfrm>
            <a:off x="10220072" y="6151633"/>
            <a:ext cx="2020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4 ways to get </a:t>
            </a:r>
            <a:r>
              <a:rPr lang="en-SG" sz="1200" dirty="0" err="1">
                <a:latin typeface="+mj-lt"/>
              </a:rPr>
              <a:t>dat</a:t>
            </a:r>
            <a:r>
              <a:rPr lang="en-US" altLang="zh-CN" sz="1200" dirty="0">
                <a:latin typeface="+mj-lt"/>
              </a:rPr>
              <a:t>a: prepopulated from Finacle, V+, OCR and manually input</a:t>
            </a:r>
            <a:endParaRPr lang="en-SG" sz="1200" dirty="0">
              <a:latin typeface="+mj-lt"/>
            </a:endParaRPr>
          </a:p>
        </p:txBody>
      </p:sp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16EB076-9C8E-4359-A913-4EF874250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9838" y="5628655"/>
            <a:ext cx="271424" cy="27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4.81481E-6 L -1.875E-6 -0.6689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675062" y="1568446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660617" y="1276596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677639" y="1557948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677639" y="5860746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232116" y="6062008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385538" y="6287291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280"/>
          <a:stretch/>
        </p:blipFill>
        <p:spPr>
          <a:xfrm>
            <a:off x="1774079" y="1906285"/>
            <a:ext cx="6169098" cy="390564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E783BF3-8CA4-41BC-A2D3-0490A442E421}"/>
              </a:ext>
            </a:extLst>
          </p:cNvPr>
          <p:cNvSpPr/>
          <p:nvPr/>
        </p:nvSpPr>
        <p:spPr>
          <a:xfrm>
            <a:off x="9090803" y="4142369"/>
            <a:ext cx="45719" cy="198759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B42B9F0-4000-41C2-9604-61BA53A19F0F}"/>
              </a:ext>
            </a:extLst>
          </p:cNvPr>
          <p:cNvSpPr/>
          <p:nvPr/>
        </p:nvSpPr>
        <p:spPr>
          <a:xfrm>
            <a:off x="8629649" y="745469"/>
            <a:ext cx="3439079" cy="2044995"/>
          </a:xfrm>
          <a:prstGeom prst="wedgeRectCallout">
            <a:avLst>
              <a:gd name="adj1" fmla="val -104584"/>
              <a:gd name="adj2" fmla="val 140050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3AA09EB8-7C37-4E4D-A5AD-3C1C0EAE39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71" t="17409" r="16481" b="20035"/>
          <a:stretch/>
        </p:blipFill>
        <p:spPr>
          <a:xfrm>
            <a:off x="8703384" y="802866"/>
            <a:ext cx="3291608" cy="1987598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D40CD14-8F02-48D3-9681-EC7FAC53F7D1}"/>
              </a:ext>
            </a:extLst>
          </p:cNvPr>
          <p:cNvSpPr txBox="1"/>
          <p:nvPr/>
        </p:nvSpPr>
        <p:spPr>
          <a:xfrm>
            <a:off x="9113663" y="4048817"/>
            <a:ext cx="3151618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SG" altLang="zh-CN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400" dirty="0" err="1"/>
              <a:t>Resi</a:t>
            </a:r>
            <a:r>
              <a:rPr lang="en-SG" sz="1400" dirty="0"/>
              <a:t> Address- Country</a:t>
            </a:r>
          </a:p>
          <a:p>
            <a:r>
              <a:rPr lang="en-SG" sz="1400" dirty="0"/>
              <a:t>         </a:t>
            </a:r>
            <a:r>
              <a:rPr lang="en-SG" sz="1200" dirty="0">
                <a:solidFill>
                  <a:srgbClr val="AAB6C3"/>
                </a:solidFill>
              </a:rPr>
              <a:t>Finacle/V+/OCR/Input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SG" sz="1400" dirty="0"/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sz="1400" dirty="0" err="1"/>
              <a:t>Resi</a:t>
            </a:r>
            <a:r>
              <a:rPr lang="en-SG" sz="1400" dirty="0"/>
              <a:t> Address- Address                 </a:t>
            </a:r>
          </a:p>
          <a:p>
            <a:r>
              <a:rPr lang="en-SG" sz="1400" dirty="0">
                <a:solidFill>
                  <a:srgbClr val="AAB6C3"/>
                </a:solidFill>
              </a:rPr>
              <a:t>         </a:t>
            </a:r>
            <a:r>
              <a:rPr lang="en-SG" sz="1200" dirty="0">
                <a:solidFill>
                  <a:srgbClr val="AAB6C3"/>
                </a:solidFill>
              </a:rPr>
              <a:t>County/City/District/Postal Code/Address</a:t>
            </a:r>
          </a:p>
          <a:p>
            <a:r>
              <a:rPr lang="en-US" sz="1400" dirty="0"/>
              <a:t>         </a:t>
            </a:r>
            <a:r>
              <a:rPr lang="en-US" sz="1200" dirty="0">
                <a:solidFill>
                  <a:srgbClr val="AAB6C3"/>
                </a:solidFill>
              </a:rPr>
              <a:t>Finacle/V+/OCR/Input</a:t>
            </a:r>
            <a:endParaRPr lang="en-US" sz="1400" dirty="0">
              <a:solidFill>
                <a:prstClr val="black"/>
              </a:solidFill>
              <a:latin typeface="Calibri Light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endParaRPr lang="en-US" dirty="0"/>
          </a:p>
          <a:p>
            <a:endParaRPr lang="en-US" sz="1400" dirty="0">
              <a:latin typeface="+mj-lt"/>
            </a:endParaRPr>
          </a:p>
          <a:p>
            <a:pPr lvl="0"/>
            <a:r>
              <a:rPr lang="en-US" sz="1400" dirty="0">
                <a:solidFill>
                  <a:prstClr val="black"/>
                </a:solidFill>
                <a:latin typeface="Calibri Light"/>
              </a:rPr>
              <a:t>         </a:t>
            </a:r>
            <a:endParaRPr lang="en-US" dirty="0">
              <a:latin typeface="+mj-lt"/>
            </a:endParaRPr>
          </a:p>
        </p:txBody>
      </p:sp>
      <p:pic>
        <p:nvPicPr>
          <p:cNvPr id="46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9A00CB0-1EC3-4761-80E6-E16BFE1C95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414" y="5540507"/>
            <a:ext cx="271424" cy="271424"/>
          </a:xfrm>
          <a:prstGeom prst="rect">
            <a:avLst/>
          </a:prstGeom>
        </p:spPr>
      </p:pic>
      <p:pic>
        <p:nvPicPr>
          <p:cNvPr id="36" name="Picture 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55CC11B-821E-4691-9EF3-B24177BC6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3011" y="4836340"/>
            <a:ext cx="271424" cy="27142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00CF548-4E31-43A7-9905-15360768A242}"/>
              </a:ext>
            </a:extLst>
          </p:cNvPr>
          <p:cNvSpPr txBox="1"/>
          <p:nvPr/>
        </p:nvSpPr>
        <p:spPr>
          <a:xfrm>
            <a:off x="4034109" y="6411002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*Personal Info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4CB63FD-4DE9-4BC2-8655-B26CD5CBD287}"/>
              </a:ext>
            </a:extLst>
          </p:cNvPr>
          <p:cNvSpPr txBox="1"/>
          <p:nvPr/>
        </p:nvSpPr>
        <p:spPr>
          <a:xfrm>
            <a:off x="9420660" y="3348988"/>
            <a:ext cx="264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Select toggle button off can input mailing address that is different from Residential address</a:t>
            </a:r>
            <a:endParaRPr lang="en-GB" sz="1200" dirty="0">
              <a:latin typeface="+mj-lt"/>
            </a:endParaRPr>
          </a:p>
        </p:txBody>
      </p:sp>
      <p:pic>
        <p:nvPicPr>
          <p:cNvPr id="47" name="Graphic 46" descr="Warning">
            <a:extLst>
              <a:ext uri="{FF2B5EF4-FFF2-40B4-BE49-F238E27FC236}">
                <a16:creationId xmlns:a16="http://schemas.microsoft.com/office/drawing/2014/main" id="{AB8342CD-2A90-4B0B-BF44-B55A8F41C4E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27875" y="3336989"/>
            <a:ext cx="663654" cy="68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5" grpId="0"/>
      <p:bldP spid="4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79AD6A-D61B-4A7D-8178-3EC038D9C15E}"/>
              </a:ext>
            </a:extLst>
          </p:cNvPr>
          <p:cNvSpPr txBox="1"/>
          <p:nvPr/>
        </p:nvSpPr>
        <p:spPr>
          <a:xfrm>
            <a:off x="9492027" y="1155184"/>
            <a:ext cx="2699973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職業</a:t>
            </a:r>
            <a:endParaRPr lang="en-SG" sz="1600" dirty="0">
              <a:latin typeface="+mj-lt"/>
            </a:endParaRPr>
          </a:p>
          <a:p>
            <a:r>
              <a:rPr lang="en-SG" altLang="zh-CN" dirty="0">
                <a:latin typeface="+mj-lt"/>
              </a:rPr>
              <a:t>      </a:t>
            </a:r>
            <a:r>
              <a:rPr lang="en-SG" altLang="zh-CN" sz="1200" dirty="0">
                <a:solidFill>
                  <a:srgbClr val="AAB6C3"/>
                </a:solidFill>
              </a:rPr>
              <a:t>Finacle</a:t>
            </a:r>
            <a:r>
              <a:rPr lang="en-US" altLang="zh-CN" sz="1200" dirty="0">
                <a:solidFill>
                  <a:srgbClr val="AAB6C3"/>
                </a:solidFill>
              </a:rPr>
              <a:t>/</a:t>
            </a:r>
            <a:r>
              <a:rPr lang="en-SG" altLang="zh-CN" sz="1200" dirty="0">
                <a:solidFill>
                  <a:srgbClr val="AAB6C3"/>
                </a:solidFill>
              </a:rPr>
              <a:t> Input</a:t>
            </a:r>
          </a:p>
          <a:p>
            <a:endParaRPr lang="en-SG" altLang="zh-CN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年資 </a:t>
            </a:r>
            <a:r>
              <a:rPr lang="en-SG" altLang="zh-CN" sz="1600" dirty="0">
                <a:latin typeface="+mj-lt"/>
              </a:rPr>
              <a:t>(</a:t>
            </a:r>
            <a:r>
              <a:rPr lang="zh-CN" altLang="en-US" sz="1600" dirty="0">
                <a:latin typeface="+mj-lt"/>
              </a:rPr>
              <a:t>年</a:t>
            </a:r>
            <a:r>
              <a:rPr lang="en-US" altLang="zh-CN" sz="1600" dirty="0">
                <a:latin typeface="+mj-lt"/>
              </a:rPr>
              <a:t>/</a:t>
            </a:r>
            <a:r>
              <a:rPr lang="zh-CN" altLang="en-US" sz="1600" dirty="0">
                <a:latin typeface="+mj-lt"/>
              </a:rPr>
              <a:t>月</a:t>
            </a:r>
            <a:r>
              <a:rPr lang="en-SG" altLang="zh-CN" sz="1600" dirty="0">
                <a:latin typeface="+mj-lt"/>
              </a:rPr>
              <a:t>)</a:t>
            </a:r>
            <a:endParaRPr lang="en-SG" sz="1600" dirty="0">
              <a:latin typeface="+mj-lt"/>
            </a:endParaRP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</a:rPr>
              <a:t>Finacle/V+/ Input</a:t>
            </a:r>
          </a:p>
          <a:p>
            <a:endParaRPr lang="en-SG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公司名稱</a:t>
            </a:r>
            <a:endParaRPr lang="en-SG" sz="1600" dirty="0">
              <a:latin typeface="+mj-lt"/>
            </a:endParaRP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</a:rPr>
              <a:t>Finacle/V+/ Input</a:t>
            </a:r>
          </a:p>
          <a:p>
            <a:endParaRPr lang="en-SG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職稱</a:t>
            </a:r>
            <a:endParaRPr lang="en-SG" sz="1600" dirty="0">
              <a:latin typeface="+mj-lt"/>
            </a:endParaRP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</a:rPr>
              <a:t>Finacle/V+/ Input</a:t>
            </a:r>
          </a:p>
          <a:p>
            <a:endParaRPr lang="en-US" dirty="0"/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altLang="zh-CN" sz="1600" dirty="0"/>
              <a:t>H</a:t>
            </a:r>
            <a:r>
              <a:rPr lang="en-US" altLang="zh-CN" sz="1600" dirty="0" err="1"/>
              <a:t>igh</a:t>
            </a:r>
            <a:r>
              <a:rPr lang="en-US" altLang="zh-CN" sz="1600" dirty="0"/>
              <a:t> Risk occupation</a:t>
            </a:r>
          </a:p>
          <a:p>
            <a:r>
              <a:rPr lang="en-US" altLang="zh-CN" sz="1600" dirty="0"/>
              <a:t>        </a:t>
            </a:r>
            <a:r>
              <a:rPr lang="en-US" altLang="zh-CN" sz="1200" dirty="0">
                <a:solidFill>
                  <a:srgbClr val="AAB6C3"/>
                </a:solidFill>
              </a:rPr>
              <a:t>check box</a:t>
            </a:r>
            <a:endParaRPr lang="en-SG" sz="1200" dirty="0">
              <a:solidFill>
                <a:srgbClr val="AAB6C3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733179" y="6353387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*Other Personal Info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C897C-F9E6-43AA-8A17-0CB231ED9342}"/>
              </a:ext>
            </a:extLst>
          </p:cNvPr>
          <p:cNvSpPr/>
          <p:nvPr/>
        </p:nvSpPr>
        <p:spPr>
          <a:xfrm flipH="1">
            <a:off x="9316932" y="1263260"/>
            <a:ext cx="45719" cy="444701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5103" y="1860839"/>
            <a:ext cx="6216854" cy="39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37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574964" y="6353387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*Other Personal Info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263" y="1897510"/>
            <a:ext cx="6247856" cy="3940220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C431F3F2-9863-4D84-B3AE-F3956A1ADF43}"/>
              </a:ext>
            </a:extLst>
          </p:cNvPr>
          <p:cNvSpPr/>
          <p:nvPr/>
        </p:nvSpPr>
        <p:spPr>
          <a:xfrm>
            <a:off x="9413958" y="745469"/>
            <a:ext cx="2654769" cy="4032799"/>
          </a:xfrm>
          <a:prstGeom prst="wedgeRectCallout">
            <a:avLst>
              <a:gd name="adj1" fmla="val -145311"/>
              <a:gd name="adj2" fmla="val 47925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3CD9C8-9773-4444-802F-781B98654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68" t="3874" r="29944" b="4994"/>
          <a:stretch/>
        </p:blipFill>
        <p:spPr>
          <a:xfrm>
            <a:off x="9460034" y="789511"/>
            <a:ext cx="2608694" cy="398875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A6F25FF-3847-4F87-93F5-B27CADF73C2E}"/>
              </a:ext>
            </a:extLst>
          </p:cNvPr>
          <p:cNvSpPr txBox="1"/>
          <p:nvPr/>
        </p:nvSpPr>
        <p:spPr>
          <a:xfrm>
            <a:off x="9460034" y="4902837"/>
            <a:ext cx="3019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High Risk Occupation Popup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E5F6EFE-B640-4B9E-ACE8-42FB4D7125E7}"/>
              </a:ext>
            </a:extLst>
          </p:cNvPr>
          <p:cNvSpPr txBox="1"/>
          <p:nvPr/>
        </p:nvSpPr>
        <p:spPr>
          <a:xfrm>
            <a:off x="9460034" y="5505279"/>
            <a:ext cx="301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Customer cannot go through if he doesn’t check the check box</a:t>
            </a:r>
            <a:endParaRPr lang="en-GB" sz="1200" dirty="0">
              <a:latin typeface="+mj-lt"/>
            </a:endParaRPr>
          </a:p>
        </p:txBody>
      </p:sp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579D87-8D70-4B32-B14F-7D5456F13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414" y="5540507"/>
            <a:ext cx="271424" cy="271424"/>
          </a:xfrm>
          <a:prstGeom prst="rect">
            <a:avLst/>
          </a:prstGeom>
        </p:spPr>
      </p:pic>
      <p:pic>
        <p:nvPicPr>
          <p:cNvPr id="36" name="Picture 3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7611DDE-4756-45D9-8D20-263F273B1A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256" y="4716685"/>
            <a:ext cx="271424" cy="271424"/>
          </a:xfrm>
          <a:prstGeom prst="rect">
            <a:avLst/>
          </a:prstGeom>
        </p:spPr>
      </p:pic>
      <p:pic>
        <p:nvPicPr>
          <p:cNvPr id="38" name="Graphic 37" descr="Warning">
            <a:extLst>
              <a:ext uri="{FF2B5EF4-FFF2-40B4-BE49-F238E27FC236}">
                <a16:creationId xmlns:a16="http://schemas.microsoft.com/office/drawing/2014/main" id="{78DD9EBF-BBE8-4796-B5A3-6C317DEA90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32111" y="5243637"/>
            <a:ext cx="733614" cy="75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07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183080" y="6353388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*Purpose of Account Opening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4730" y="1883269"/>
            <a:ext cx="6197227" cy="3928662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C431F3F2-9863-4D84-B3AE-F3956A1ADF43}"/>
              </a:ext>
            </a:extLst>
          </p:cNvPr>
          <p:cNvSpPr/>
          <p:nvPr/>
        </p:nvSpPr>
        <p:spPr>
          <a:xfrm>
            <a:off x="8629649" y="745469"/>
            <a:ext cx="3439079" cy="1694706"/>
          </a:xfrm>
          <a:prstGeom prst="wedgeRectCallout">
            <a:avLst>
              <a:gd name="adj1" fmla="val -174760"/>
              <a:gd name="adj2" fmla="val 192451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3CD9C8-9773-4444-802F-781B98654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50" t="64566" r="12548" b="1609"/>
          <a:stretch/>
        </p:blipFill>
        <p:spPr>
          <a:xfrm>
            <a:off x="8722241" y="759058"/>
            <a:ext cx="3335034" cy="1681117"/>
          </a:xfrm>
          <a:prstGeom prst="rect">
            <a:avLst/>
          </a:prstGeom>
        </p:spPr>
      </p:pic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579D87-8D70-4B32-B14F-7D5456F13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414" y="5540507"/>
            <a:ext cx="271424" cy="2714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DE693B-ECD3-4A11-B1C2-12AFB7B9BEBB}"/>
              </a:ext>
            </a:extLst>
          </p:cNvPr>
          <p:cNvSpPr txBox="1"/>
          <p:nvPr/>
        </p:nvSpPr>
        <p:spPr>
          <a:xfrm>
            <a:off x="9490584" y="3414322"/>
            <a:ext cx="25666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r>
              <a:rPr lang="en-US" sz="1200" b="1" dirty="0">
                <a:latin typeface="+mj-lt"/>
              </a:rPr>
              <a:t>Check box</a:t>
            </a:r>
            <a:r>
              <a:rPr lang="en-SG" sz="1200" b="1" dirty="0">
                <a:latin typeface="+mj-lt"/>
              </a:rPr>
              <a:t> </a:t>
            </a:r>
            <a:r>
              <a:rPr lang="zh-CN" altLang="en-US" sz="1200" b="1" dirty="0">
                <a:latin typeface="+mj-lt"/>
              </a:rPr>
              <a:t>（可多選）</a:t>
            </a:r>
            <a:endParaRPr lang="en-US" sz="12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儲蓄</a:t>
            </a:r>
            <a:endParaRPr lang="en-SG" altLang="zh-CN" sz="16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投資</a:t>
            </a:r>
            <a:endParaRPr lang="en-SG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交易處理</a:t>
            </a:r>
            <a:endParaRPr lang="en-SG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薪資轉賬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其他</a:t>
            </a:r>
            <a:endParaRPr lang="en-SG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       如，繳貸款</a:t>
            </a:r>
            <a:endParaRPr lang="en-SG" altLang="zh-CN" sz="1600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FC6EE7-AF02-49BA-A1B9-6563D5286C7F}"/>
              </a:ext>
            </a:extLst>
          </p:cNvPr>
          <p:cNvSpPr/>
          <p:nvPr/>
        </p:nvSpPr>
        <p:spPr>
          <a:xfrm flipH="1">
            <a:off x="9149643" y="3414322"/>
            <a:ext cx="49275" cy="252403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7727D0A-4CED-4F5C-AD9D-FEC59EB12F6E}"/>
              </a:ext>
            </a:extLst>
          </p:cNvPr>
          <p:cNvSpPr txBox="1"/>
          <p:nvPr/>
        </p:nvSpPr>
        <p:spPr>
          <a:xfrm>
            <a:off x="8722241" y="2939050"/>
            <a:ext cx="4473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Select Others can input items by customers themselves</a:t>
            </a:r>
          </a:p>
        </p:txBody>
      </p:sp>
    </p:spTree>
    <p:extLst>
      <p:ext uri="{BB962C8B-B14F-4D97-AF65-F5344CB8AC3E}">
        <p14:creationId xmlns:p14="http://schemas.microsoft.com/office/powerpoint/2010/main" val="149944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476458" y="6320344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*Source of </a:t>
            </a:r>
            <a:r>
              <a:rPr lang="en-US" sz="2100" dirty="0">
                <a:latin typeface="+mj-lt"/>
              </a:rPr>
              <a:t>Fund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348" y="1883269"/>
            <a:ext cx="6289860" cy="3928662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C431F3F2-9863-4D84-B3AE-F3956A1ADF43}"/>
              </a:ext>
            </a:extLst>
          </p:cNvPr>
          <p:cNvSpPr/>
          <p:nvPr/>
        </p:nvSpPr>
        <p:spPr>
          <a:xfrm>
            <a:off x="8629649" y="745469"/>
            <a:ext cx="3439079" cy="1694706"/>
          </a:xfrm>
          <a:prstGeom prst="wedgeRectCallout">
            <a:avLst>
              <a:gd name="adj1" fmla="val -174760"/>
              <a:gd name="adj2" fmla="val 192451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43CD9C8-9773-4444-802F-781B986541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116" t="75553" r="10769"/>
          <a:stretch/>
        </p:blipFill>
        <p:spPr>
          <a:xfrm>
            <a:off x="8646976" y="911041"/>
            <a:ext cx="3335034" cy="1422901"/>
          </a:xfrm>
          <a:prstGeom prst="rect">
            <a:avLst/>
          </a:prstGeom>
        </p:spPr>
      </p:pic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579D87-8D70-4B32-B14F-7D5456F13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8414" y="5540507"/>
            <a:ext cx="271424" cy="27142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2DE693B-ECD3-4A11-B1C2-12AFB7B9BEBB}"/>
              </a:ext>
            </a:extLst>
          </p:cNvPr>
          <p:cNvSpPr txBox="1"/>
          <p:nvPr/>
        </p:nvSpPr>
        <p:spPr>
          <a:xfrm>
            <a:off x="9799822" y="2983693"/>
            <a:ext cx="24024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r>
              <a:rPr lang="en-US" sz="1200" b="1" dirty="0">
                <a:latin typeface="+mj-lt"/>
              </a:rPr>
              <a:t>Check box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薪資</a:t>
            </a:r>
            <a:r>
              <a:rPr lang="en-US" altLang="zh-CN" sz="1600" dirty="0">
                <a:latin typeface="+mj-lt"/>
              </a:rPr>
              <a:t>/</a:t>
            </a:r>
            <a:r>
              <a:rPr lang="zh-CN" altLang="en-US" sz="1600" dirty="0">
                <a:latin typeface="+mj-lt"/>
              </a:rPr>
              <a:t>佣金</a:t>
            </a:r>
            <a:endParaRPr lang="en-SG" altLang="zh-CN" sz="16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儲蓄</a:t>
            </a:r>
            <a:endParaRPr lang="en-SG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投資收益</a:t>
            </a:r>
            <a:endParaRPr lang="en-SG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售出物業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家用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退休金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遺產</a:t>
            </a:r>
            <a:r>
              <a:rPr lang="en-US" altLang="zh-CN" sz="1600" dirty="0">
                <a:latin typeface="+mj-lt"/>
              </a:rPr>
              <a:t>/</a:t>
            </a:r>
            <a:r>
              <a:rPr lang="zh-CN" altLang="en-US" sz="1600" dirty="0">
                <a:latin typeface="+mj-lt"/>
              </a:rPr>
              <a:t>贈與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個人業務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經營收入</a:t>
            </a:r>
            <a:endParaRPr lang="en-SG" altLang="zh-CN" sz="1600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j-lt"/>
              </a:rPr>
              <a:t>其他</a:t>
            </a:r>
            <a:endParaRPr lang="en-SG" altLang="zh-CN" sz="1600" dirty="0">
              <a:latin typeface="+mj-lt"/>
            </a:endParaRPr>
          </a:p>
          <a:p>
            <a:r>
              <a:rPr lang="zh-CN" altLang="en-US" sz="1600" dirty="0">
                <a:latin typeface="+mj-lt"/>
              </a:rPr>
              <a:t>       如，獎學金</a:t>
            </a:r>
            <a:endParaRPr lang="en-SG" altLang="zh-CN" sz="1600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6FC6EE7-AF02-49BA-A1B9-6563D5286C7F}"/>
              </a:ext>
            </a:extLst>
          </p:cNvPr>
          <p:cNvSpPr/>
          <p:nvPr/>
        </p:nvSpPr>
        <p:spPr>
          <a:xfrm>
            <a:off x="9619793" y="3157024"/>
            <a:ext cx="45719" cy="341442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D408B27-DBC4-411D-9A54-F7C2AD23B3FF}"/>
              </a:ext>
            </a:extLst>
          </p:cNvPr>
          <p:cNvSpPr txBox="1"/>
          <p:nvPr/>
        </p:nvSpPr>
        <p:spPr>
          <a:xfrm>
            <a:off x="9972173" y="2481084"/>
            <a:ext cx="2483104" cy="469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Select Others can input items by customers themselves</a:t>
            </a:r>
          </a:p>
        </p:txBody>
      </p:sp>
    </p:spTree>
    <p:extLst>
      <p:ext uri="{BB962C8B-B14F-4D97-AF65-F5344CB8AC3E}">
        <p14:creationId xmlns:p14="http://schemas.microsoft.com/office/powerpoint/2010/main" val="235858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4068450" y="6442502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*IB Profile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01" y="1883269"/>
            <a:ext cx="6268107" cy="3928662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E48C9E6-C80D-4E5A-A29C-3278A7020F17}"/>
              </a:ext>
            </a:extLst>
          </p:cNvPr>
          <p:cNvSpPr txBox="1"/>
          <p:nvPr/>
        </p:nvSpPr>
        <p:spPr>
          <a:xfrm>
            <a:off x="9492027" y="1186581"/>
            <a:ext cx="269997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CN" sz="1600" dirty="0">
                <a:latin typeface="+mj-lt"/>
              </a:rPr>
              <a:t>User </a:t>
            </a:r>
            <a:r>
              <a:rPr lang="en-US" altLang="zh-CN" sz="1600" dirty="0">
                <a:latin typeface="+mj-lt"/>
              </a:rPr>
              <a:t>ID</a:t>
            </a:r>
            <a:endParaRPr lang="en-SG" sz="1600" dirty="0">
              <a:latin typeface="+mj-lt"/>
            </a:endParaRPr>
          </a:p>
          <a:p>
            <a:r>
              <a:rPr lang="en-SG" altLang="zh-CN" dirty="0">
                <a:latin typeface="+mj-lt"/>
              </a:rPr>
              <a:t>       </a:t>
            </a:r>
            <a:r>
              <a:rPr lang="en-SG" altLang="zh-CN" sz="1200" dirty="0">
                <a:solidFill>
                  <a:srgbClr val="AAB6C3"/>
                </a:solidFill>
              </a:rPr>
              <a:t>Input</a:t>
            </a:r>
          </a:p>
          <a:p>
            <a:endParaRPr lang="en-SG" altLang="zh-CN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altLang="zh-CN" sz="1600" dirty="0">
                <a:latin typeface="+mj-lt"/>
              </a:rPr>
              <a:t>PWD</a:t>
            </a:r>
            <a:endParaRPr lang="en-SG" sz="1600" dirty="0">
              <a:latin typeface="+mj-lt"/>
            </a:endParaRP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</a:rPr>
              <a:t>Input</a:t>
            </a:r>
          </a:p>
          <a:p>
            <a:endParaRPr lang="en-SG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altLang="zh-CN" sz="1600" dirty="0">
                <a:latin typeface="+mj-lt"/>
              </a:rPr>
              <a:t>Confirmed PWD</a:t>
            </a:r>
            <a:endParaRPr lang="en-SG" sz="1600" dirty="0">
              <a:latin typeface="+mj-lt"/>
            </a:endParaRP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</a:rPr>
              <a:t>Input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ABB97E2-5B9A-4420-9030-B9DA28B08A2C}"/>
              </a:ext>
            </a:extLst>
          </p:cNvPr>
          <p:cNvSpPr/>
          <p:nvPr/>
        </p:nvSpPr>
        <p:spPr>
          <a:xfrm>
            <a:off x="9313162" y="1246573"/>
            <a:ext cx="45719" cy="287532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D93CC572-D0FB-4CCC-B840-1819B4CF6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4494" y="1883268"/>
            <a:ext cx="6268107" cy="3928662"/>
          </a:xfrm>
          <a:prstGeom prst="rect">
            <a:avLst/>
          </a:prstGeom>
        </p:spPr>
      </p:pic>
      <p:pic>
        <p:nvPicPr>
          <p:cNvPr id="45" name="Picture 4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579D87-8D70-4B32-B14F-7D5456F13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1175" y="5516282"/>
            <a:ext cx="271424" cy="271424"/>
          </a:xfrm>
          <a:prstGeom prst="rect">
            <a:avLst/>
          </a:prstGeom>
        </p:spPr>
      </p:pic>
      <p:pic>
        <p:nvPicPr>
          <p:cNvPr id="36" name="Graphic 35" descr="Warning">
            <a:extLst>
              <a:ext uri="{FF2B5EF4-FFF2-40B4-BE49-F238E27FC236}">
                <a16:creationId xmlns:a16="http://schemas.microsoft.com/office/drawing/2014/main" id="{C099800D-5234-4673-B6B6-A4A1BFD80C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7714" y="5179836"/>
            <a:ext cx="879875" cy="8798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BB8494-CAD7-4A89-AAD1-F18EC92BFE53}"/>
              </a:ext>
            </a:extLst>
          </p:cNvPr>
          <p:cNvSpPr/>
          <p:nvPr/>
        </p:nvSpPr>
        <p:spPr>
          <a:xfrm>
            <a:off x="9551994" y="5426839"/>
            <a:ext cx="280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Note: Customer with existing active IB profile will skip this step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1CEAFEB8-0276-40FD-8C55-B32E509EFA12}"/>
              </a:ext>
            </a:extLst>
          </p:cNvPr>
          <p:cNvSpPr/>
          <p:nvPr/>
        </p:nvSpPr>
        <p:spPr>
          <a:xfrm>
            <a:off x="9061063" y="4477347"/>
            <a:ext cx="2808142" cy="744929"/>
          </a:xfrm>
          <a:prstGeom prst="wedgeEllipseCallout">
            <a:avLst>
              <a:gd name="adj1" fmla="val -192620"/>
              <a:gd name="adj2" fmla="val -86711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>
                <a:solidFill>
                  <a:schemeClr val="tx1"/>
                </a:solidFill>
                <a:latin typeface="+mj-lt"/>
              </a:rPr>
              <a:t>The tick icon will be green if the UID and </a:t>
            </a:r>
            <a:r>
              <a:rPr lang="en-US" sz="1200" dirty="0" err="1">
                <a:solidFill>
                  <a:schemeClr val="tx1"/>
                </a:solidFill>
                <a:latin typeface="+mj-lt"/>
              </a:rPr>
              <a:t>pwd</a:t>
            </a:r>
            <a:r>
              <a:rPr lang="en-US" sz="1200" dirty="0">
                <a:solidFill>
                  <a:schemeClr val="tx1"/>
                </a:solidFill>
                <a:latin typeface="+mj-lt"/>
              </a:rPr>
              <a:t> match the requirements</a:t>
            </a:r>
            <a:r>
              <a:rPr lang="en-SG" sz="1200" dirty="0">
                <a:solidFill>
                  <a:schemeClr val="tx1"/>
                </a:solidFill>
                <a:latin typeface="+mj-lt"/>
              </a:rPr>
              <a:t>.</a:t>
            </a:r>
            <a:endParaRPr lang="en-US" sz="12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589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4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904110" y="30755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Agenda</a:t>
            </a:r>
          </a:p>
        </p:txBody>
      </p:sp>
      <p:sp>
        <p:nvSpPr>
          <p:cNvPr id="8" name="Rectangle 7"/>
          <p:cNvSpPr/>
          <p:nvPr/>
        </p:nvSpPr>
        <p:spPr>
          <a:xfrm>
            <a:off x="1698858" y="2336271"/>
            <a:ext cx="91440" cy="63093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9" name="Rectangle 8"/>
          <p:cNvSpPr/>
          <p:nvPr/>
        </p:nvSpPr>
        <p:spPr>
          <a:xfrm>
            <a:off x="1698859" y="5916329"/>
            <a:ext cx="91440" cy="630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 dirty="0"/>
          </a:p>
        </p:txBody>
      </p:sp>
      <p:sp>
        <p:nvSpPr>
          <p:cNvPr id="11" name="TextBox 10"/>
          <p:cNvSpPr txBox="1"/>
          <p:nvPr/>
        </p:nvSpPr>
        <p:spPr>
          <a:xfrm>
            <a:off x="2056189" y="3333676"/>
            <a:ext cx="4253171" cy="2188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+mj-lt"/>
              </a:rPr>
              <a:t>Other Key Functionalities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Upload document &amp; OCR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Field Pre-population &amp; Error message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Save &amp; Resume and Timeout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Email/SMS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IWF screen &amp;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IWF Case Status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Offline process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CRM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686641" y="3405059"/>
            <a:ext cx="103657" cy="19507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17" name="TextBox 16"/>
          <p:cNvSpPr txBox="1"/>
          <p:nvPr/>
        </p:nvSpPr>
        <p:spPr>
          <a:xfrm>
            <a:off x="2056191" y="5772377"/>
            <a:ext cx="4958548" cy="63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100" dirty="0">
                <a:latin typeface="+mj-lt"/>
              </a:rPr>
              <a:t>FAQ</a:t>
            </a:r>
          </a:p>
          <a:p>
            <a:r>
              <a:rPr lang="en-US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Handling potential queries 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30525B-6613-44FF-8180-24EB78C49980}"/>
              </a:ext>
            </a:extLst>
          </p:cNvPr>
          <p:cNvSpPr/>
          <p:nvPr/>
        </p:nvSpPr>
        <p:spPr>
          <a:xfrm>
            <a:off x="1704041" y="1234780"/>
            <a:ext cx="91440" cy="6309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AF4E79-53F3-4D79-9048-221A11803FD6}"/>
              </a:ext>
            </a:extLst>
          </p:cNvPr>
          <p:cNvSpPr txBox="1"/>
          <p:nvPr/>
        </p:nvSpPr>
        <p:spPr>
          <a:xfrm>
            <a:off x="2056190" y="2218459"/>
            <a:ext cx="4958548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>
                <a:latin typeface="+mj-lt"/>
              </a:rPr>
              <a:t>Customer Journey Screen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Mobile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4EA3D5-C0D8-4D69-BD22-E5EC4B8D075E}"/>
              </a:ext>
            </a:extLst>
          </p:cNvPr>
          <p:cNvSpPr txBox="1"/>
          <p:nvPr/>
        </p:nvSpPr>
        <p:spPr>
          <a:xfrm>
            <a:off x="2056190" y="1156294"/>
            <a:ext cx="4958548" cy="637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100" dirty="0">
                <a:latin typeface="+mj-lt"/>
              </a:rPr>
              <a:t>Project Objective</a:t>
            </a:r>
          </a:p>
          <a:p>
            <a:r>
              <a:rPr lang="en-US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Better customer convenience and customer experience</a:t>
            </a:r>
            <a:endParaRPr lang="en-GB" sz="14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75925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AB10A0-8895-4751-A161-76100AF7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704" y="1816284"/>
            <a:ext cx="6280528" cy="87430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14067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CA9686-5385-4671-8DF1-B652066A220C}"/>
              </a:ext>
            </a:extLst>
          </p:cNvPr>
          <p:cNvSpPr txBox="1"/>
          <p:nvPr/>
        </p:nvSpPr>
        <p:spPr>
          <a:xfrm>
            <a:off x="4161273" y="6353387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*Preview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39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81507A-4E83-4E10-B207-C3C3D83AD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175" y="5714263"/>
            <a:ext cx="271424" cy="271424"/>
          </a:xfrm>
          <a:prstGeom prst="rect">
            <a:avLst/>
          </a:prstGeom>
        </p:spPr>
      </p:pic>
      <p:pic>
        <p:nvPicPr>
          <p:cNvPr id="40" name="Graphic 39" descr="Warning">
            <a:extLst>
              <a:ext uri="{FF2B5EF4-FFF2-40B4-BE49-F238E27FC236}">
                <a16:creationId xmlns:a16="http://schemas.microsoft.com/office/drawing/2014/main" id="{56317D28-A648-425F-BFB0-608498FBD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88399" y="2808879"/>
            <a:ext cx="852359" cy="8798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7B5E4A59-230F-4ABD-B4C9-2842E1462D56}"/>
              </a:ext>
            </a:extLst>
          </p:cNvPr>
          <p:cNvSpPr txBox="1"/>
          <p:nvPr/>
        </p:nvSpPr>
        <p:spPr>
          <a:xfrm>
            <a:off x="9540758" y="3018222"/>
            <a:ext cx="255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Clicking on Edit button will go to the respective page</a:t>
            </a:r>
            <a:endParaRPr lang="en-SG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721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54167E-6 -4.81481E-6 L 3.54167E-6 -0.678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3249" y="809973"/>
            <a:ext cx="8904825" cy="56537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4216811" y="6491796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*Completion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313DC1C-55FC-432B-B1C1-EC49D5D18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6752" y="1154532"/>
            <a:ext cx="6613040" cy="483257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85C1DF0-5770-427E-8BFC-C1B73390062B}"/>
              </a:ext>
            </a:extLst>
          </p:cNvPr>
          <p:cNvSpPr txBox="1"/>
          <p:nvPr/>
        </p:nvSpPr>
        <p:spPr>
          <a:xfrm>
            <a:off x="9693295" y="3155022"/>
            <a:ext cx="223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+mj-lt"/>
              </a:rPr>
              <a:t>Congratulations! We have submitted the application successfully.</a:t>
            </a:r>
          </a:p>
        </p:txBody>
      </p:sp>
      <p:pic>
        <p:nvPicPr>
          <p:cNvPr id="8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1F01D28-3245-492B-8C3C-6469F1E4B5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885" y="3312957"/>
            <a:ext cx="476316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4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33249" y="809973"/>
            <a:ext cx="8904825" cy="565371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748622" y="6449629"/>
            <a:ext cx="44187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*Internet Banking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D46CE8-3DA6-4A98-8E58-0B1DD40D05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18" t="12358" r="12194" b="6219"/>
          <a:stretch/>
        </p:blipFill>
        <p:spPr>
          <a:xfrm>
            <a:off x="2000203" y="1237936"/>
            <a:ext cx="6574172" cy="46382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31D3828-7793-4C9B-8E8F-9F3CCB7D72B5}"/>
              </a:ext>
            </a:extLst>
          </p:cNvPr>
          <p:cNvSpPr txBox="1"/>
          <p:nvPr/>
        </p:nvSpPr>
        <p:spPr>
          <a:xfrm>
            <a:off x="9693295" y="3155022"/>
            <a:ext cx="2498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+mj-lt"/>
              </a:rPr>
              <a:t>Customers can see CASA </a:t>
            </a:r>
            <a:r>
              <a:rPr lang="en-SG" sz="1600" dirty="0" err="1">
                <a:latin typeface="+mj-lt"/>
              </a:rPr>
              <a:t>acc</a:t>
            </a:r>
            <a:r>
              <a:rPr lang="en-SG" sz="1600" dirty="0">
                <a:latin typeface="+mj-lt"/>
              </a:rPr>
              <a:t> in his IB profile immediately after submission.</a:t>
            </a:r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2456679-7E13-4E76-95B6-69B463051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0885" y="3312957"/>
            <a:ext cx="476316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6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A89A214A-F935-43C9-AAF1-52AF4557F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2849" y="1203594"/>
            <a:ext cx="3809291" cy="54796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1D45146-E0E3-4F28-8C98-AC0D90A49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419" y="2271789"/>
            <a:ext cx="2245302" cy="6858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7EBC53-5BB5-413A-89A9-D02080FE2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96958" y="1462520"/>
            <a:ext cx="2840392" cy="811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C4A88-CD30-49A3-809B-D70CEFFD5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2669" y="5589646"/>
            <a:ext cx="2840392" cy="9003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BEC934-2FF2-472B-81CE-DB17991B265F}"/>
              </a:ext>
            </a:extLst>
          </p:cNvPr>
          <p:cNvSpPr/>
          <p:nvPr/>
        </p:nvSpPr>
        <p:spPr>
          <a:xfrm>
            <a:off x="4844161" y="0"/>
            <a:ext cx="2848329" cy="146980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D152A2-7AF5-4E0D-91FE-53644C8A7F7E}"/>
              </a:ext>
            </a:extLst>
          </p:cNvPr>
          <p:cNvSpPr/>
          <p:nvPr/>
        </p:nvSpPr>
        <p:spPr>
          <a:xfrm>
            <a:off x="4682669" y="6487524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8" name="Picture 27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89FCD727-A54C-4EB5-91EE-19D264C71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366" y="1162280"/>
            <a:ext cx="3809291" cy="54796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6AE72A1-C612-4013-A2B8-880A34260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2050" y="2249625"/>
            <a:ext cx="2245302" cy="79463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6C58864-E322-49A0-A69A-7001A5A1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4475" y="1421206"/>
            <a:ext cx="2840392" cy="8116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0D94A76-9DD0-4A20-8A1B-78BD2CB76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0186" y="5548332"/>
            <a:ext cx="2840392" cy="90030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78E15E32-55F9-4C5B-AFCA-D4E57D01716C}"/>
              </a:ext>
            </a:extLst>
          </p:cNvPr>
          <p:cNvSpPr/>
          <p:nvPr/>
        </p:nvSpPr>
        <p:spPr>
          <a:xfrm>
            <a:off x="7930186" y="6446210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56A7A6A-0580-4B3A-A7B2-DE7E1625A1C9}"/>
              </a:ext>
            </a:extLst>
          </p:cNvPr>
          <p:cNvSpPr/>
          <p:nvPr/>
        </p:nvSpPr>
        <p:spPr>
          <a:xfrm>
            <a:off x="8051722" y="1"/>
            <a:ext cx="2848329" cy="14326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660913" y="277952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F4563A2-1096-4915-99EF-36E0F23C0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481" y="2972052"/>
            <a:ext cx="3051125" cy="216767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618CFA1-1562-415B-9E8C-090447822BC1}"/>
              </a:ext>
            </a:extLst>
          </p:cNvPr>
          <p:cNvSpPr txBox="1"/>
          <p:nvPr/>
        </p:nvSpPr>
        <p:spPr>
          <a:xfrm>
            <a:off x="1479504" y="5348277"/>
            <a:ext cx="278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j-lt"/>
              </a:rPr>
              <a:t>Important notice pop up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44D08DD-C0C1-4289-B136-FD0CD45C9F21}"/>
              </a:ext>
            </a:extLst>
          </p:cNvPr>
          <p:cNvSpPr txBox="1"/>
          <p:nvPr/>
        </p:nvSpPr>
        <p:spPr>
          <a:xfrm>
            <a:off x="5304923" y="1087705"/>
            <a:ext cx="1489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Mass customer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93F46F0-537A-4C9B-AB3F-0F178E65A315}"/>
              </a:ext>
            </a:extLst>
          </p:cNvPr>
          <p:cNvSpPr txBox="1"/>
          <p:nvPr/>
        </p:nvSpPr>
        <p:spPr>
          <a:xfrm>
            <a:off x="8499108" y="1058608"/>
            <a:ext cx="1759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</a:rPr>
              <a:t>Treasure customer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B6A36B0-0629-410B-B86E-9B738D906829}"/>
              </a:ext>
            </a:extLst>
          </p:cNvPr>
          <p:cNvSpPr/>
          <p:nvPr/>
        </p:nvSpPr>
        <p:spPr>
          <a:xfrm rot="16200000">
            <a:off x="1717330" y="2530325"/>
            <a:ext cx="2167675" cy="3051125"/>
          </a:xfrm>
          <a:prstGeom prst="wedgeRectCallout">
            <a:avLst>
              <a:gd name="adj1" fmla="val -4904"/>
              <a:gd name="adj2" fmla="val 100870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264689-2CEA-4AE0-8555-7FB427BA49DD}"/>
              </a:ext>
            </a:extLst>
          </p:cNvPr>
          <p:cNvSpPr/>
          <p:nvPr/>
        </p:nvSpPr>
        <p:spPr>
          <a:xfrm>
            <a:off x="523200" y="1117139"/>
            <a:ext cx="59702" cy="111576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FF479AE-9980-486A-BDF1-7A2A4EC4A2FB}"/>
              </a:ext>
            </a:extLst>
          </p:cNvPr>
          <p:cNvSpPr txBox="1"/>
          <p:nvPr/>
        </p:nvSpPr>
        <p:spPr>
          <a:xfrm>
            <a:off x="834887" y="1009993"/>
            <a:ext cx="355698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Welcome page:</a:t>
            </a:r>
          </a:p>
          <a:p>
            <a:r>
              <a:rPr lang="en-US" sz="2000" dirty="0">
                <a:latin typeface="+mj-lt"/>
              </a:rPr>
              <a:t>Mass or treasure customer can select to open LCY, FCY CASA and investment accounts</a:t>
            </a:r>
          </a:p>
        </p:txBody>
      </p:sp>
      <p:pic>
        <p:nvPicPr>
          <p:cNvPr id="26" name="Picture 2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9C838B6-8399-45EA-9E0D-99AE356AE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5421" y="4748234"/>
            <a:ext cx="391491" cy="391491"/>
          </a:xfrm>
          <a:prstGeom prst="rect">
            <a:avLst/>
          </a:prstGeom>
        </p:spPr>
      </p:pic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E0B6D85-4876-4773-834B-DEE71C4708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889" y="4135906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82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 -0.5 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9167E-6 2.59259E-6 L 2.29167E-6 -0.61875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40" grpId="0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A89A214A-F935-43C9-AAF1-52AF4557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9934" y="1022612"/>
            <a:ext cx="3809291" cy="54796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45146-E0E3-4F28-8C98-AC0D90A4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888" y="2105933"/>
            <a:ext cx="2245302" cy="566115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7EBC53-5BB5-413A-89A9-D02080FE2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043" y="1281538"/>
            <a:ext cx="2840392" cy="811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C4A88-CD30-49A3-809B-D70CEFFD5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754" y="5408664"/>
            <a:ext cx="2840392" cy="9003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BEC934-2FF2-472B-81CE-DB17991B265F}"/>
              </a:ext>
            </a:extLst>
          </p:cNvPr>
          <p:cNvSpPr/>
          <p:nvPr/>
        </p:nvSpPr>
        <p:spPr>
          <a:xfrm>
            <a:off x="3141817" y="25253"/>
            <a:ext cx="2848329" cy="1256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D152A2-7AF5-4E0D-91FE-53644C8A7F7E}"/>
              </a:ext>
            </a:extLst>
          </p:cNvPr>
          <p:cNvSpPr/>
          <p:nvPr/>
        </p:nvSpPr>
        <p:spPr>
          <a:xfrm>
            <a:off x="3149754" y="6306542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6122" y="327851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35A34E-BE88-4AA0-AF5D-602C255CB0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700" r="2485" b="2107"/>
          <a:stretch/>
        </p:blipFill>
        <p:spPr>
          <a:xfrm>
            <a:off x="8071198" y="1671534"/>
            <a:ext cx="2899425" cy="276027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442F275F-B263-4D73-BA0D-829712F7D806}"/>
              </a:ext>
            </a:extLst>
          </p:cNvPr>
          <p:cNvGrpSpPr/>
          <p:nvPr/>
        </p:nvGrpSpPr>
        <p:grpSpPr>
          <a:xfrm>
            <a:off x="858090" y="1125516"/>
            <a:ext cx="867475" cy="4411135"/>
            <a:chOff x="420804" y="861899"/>
            <a:chExt cx="772800" cy="4178925"/>
          </a:xfrm>
        </p:grpSpPr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B98F70E4-9FC7-492C-8F1B-F895E5A48212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5FD3352D-73C2-4FFC-94FD-AADEA66F2BD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1FCA4139-C4E0-495E-8C73-C59C0281D4BC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7FACCC4E-E7A2-4BE2-9D7C-F41AAB5FB5B6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5029137-D091-47B2-A755-66EAC58FA9E4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E31F612-3046-49D7-8AC7-F9DC71B2405C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117BF948-C82C-4CB0-8DB6-168868CD710F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3076ADE5-0E01-487E-BDBB-E4A2506C4FCB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DFF2F521-B1B5-4EBC-B281-85F10BC7D489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085E625C-458B-4DEE-86B3-936BD6ECF6FC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772EC121-E96B-4B12-AA19-B4D0C30674AB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E45B348-A90F-4E7C-9BBB-18B90D0DFE94}"/>
              </a:ext>
            </a:extLst>
          </p:cNvPr>
          <p:cNvSpPr txBox="1"/>
          <p:nvPr/>
        </p:nvSpPr>
        <p:spPr>
          <a:xfrm>
            <a:off x="3417646" y="6322400"/>
            <a:ext cx="284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>
                <a:latin typeface="+mj-lt"/>
              </a:rPr>
              <a:t>Basic information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7F9055E2-B800-4447-9A50-4C9B2E05C278}"/>
              </a:ext>
            </a:extLst>
          </p:cNvPr>
          <p:cNvSpPr/>
          <p:nvPr/>
        </p:nvSpPr>
        <p:spPr>
          <a:xfrm>
            <a:off x="8050295" y="1655618"/>
            <a:ext cx="2920329" cy="2760272"/>
          </a:xfrm>
          <a:prstGeom prst="wedgeRectCallout">
            <a:avLst>
              <a:gd name="adj1" fmla="val -133634"/>
              <a:gd name="adj2" fmla="val -4031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" name="Graphic 39" descr="Warning">
            <a:extLst>
              <a:ext uri="{FF2B5EF4-FFF2-40B4-BE49-F238E27FC236}">
                <a16:creationId xmlns:a16="http://schemas.microsoft.com/office/drawing/2014/main" id="{A071AE0B-7B03-4D0D-91C5-561E620317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43594" y="4850490"/>
            <a:ext cx="831456" cy="858297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D4090C9-63F7-4B86-9873-742C29AD9148}"/>
              </a:ext>
            </a:extLst>
          </p:cNvPr>
          <p:cNvSpPr txBox="1"/>
          <p:nvPr/>
        </p:nvSpPr>
        <p:spPr>
          <a:xfrm>
            <a:off x="8417376" y="5088558"/>
            <a:ext cx="255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Customer can decide to receive marketing info or not</a:t>
            </a:r>
            <a:endParaRPr lang="en-SG" sz="1200" dirty="0">
              <a:latin typeface="+mj-lt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9375A58-6310-4388-8D88-199A333D0F45}"/>
              </a:ext>
            </a:extLst>
          </p:cNvPr>
          <p:cNvSpPr txBox="1"/>
          <p:nvPr/>
        </p:nvSpPr>
        <p:spPr>
          <a:xfrm>
            <a:off x="8165902" y="4502648"/>
            <a:ext cx="3019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Customer input NID and email address</a:t>
            </a:r>
          </a:p>
        </p:txBody>
      </p:sp>
      <p:pic>
        <p:nvPicPr>
          <p:cNvPr id="43" name="Picture 4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23F31F-45AA-42C8-8904-83A751535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4053" y="4850490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897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112E-17 2.59259E-6 L 5.55112E-17 -0.2523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1" grpId="0"/>
      <p:bldP spid="4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293" y="1464440"/>
            <a:ext cx="2827196" cy="2317311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913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937" y="2050693"/>
            <a:ext cx="2275073" cy="69586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022" y="1256285"/>
            <a:ext cx="2840392" cy="8116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733" y="5383411"/>
            <a:ext cx="2840392" cy="90030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93796" y="0"/>
            <a:ext cx="2848329" cy="1256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701733" y="6281289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166084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8702209" y="828355"/>
            <a:ext cx="2295364" cy="3567534"/>
          </a:xfrm>
          <a:prstGeom prst="wedgeRectCallout">
            <a:avLst>
              <a:gd name="adj1" fmla="val 44714"/>
              <a:gd name="adj2" fmla="val 118471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841A7F-1A5B-414F-89C7-6B67CEDE8EE6}"/>
              </a:ext>
            </a:extLst>
          </p:cNvPr>
          <p:cNvGrpSpPr/>
          <p:nvPr/>
        </p:nvGrpSpPr>
        <p:grpSpPr>
          <a:xfrm>
            <a:off x="768485" y="1179587"/>
            <a:ext cx="867475" cy="4411135"/>
            <a:chOff x="420804" y="861899"/>
            <a:chExt cx="772800" cy="4178925"/>
          </a:xfrm>
        </p:grpSpPr>
        <p:sp>
          <p:nvSpPr>
            <p:cNvPr id="20" name="Wave 19">
              <a:extLst>
                <a:ext uri="{FF2B5EF4-FFF2-40B4-BE49-F238E27FC236}">
                  <a16:creationId xmlns:a16="http://schemas.microsoft.com/office/drawing/2014/main" id="{BF96BFD0-158F-4510-B28C-C84782391A3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BC55FE03-76EF-41C9-A040-06E716CFEF70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Wave 21">
              <a:extLst>
                <a:ext uri="{FF2B5EF4-FFF2-40B4-BE49-F238E27FC236}">
                  <a16:creationId xmlns:a16="http://schemas.microsoft.com/office/drawing/2014/main" id="{EEABEDD2-F7C7-4413-8955-186ED4CCC167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Wave 22">
              <a:extLst>
                <a:ext uri="{FF2B5EF4-FFF2-40B4-BE49-F238E27FC236}">
                  <a16:creationId xmlns:a16="http://schemas.microsoft.com/office/drawing/2014/main" id="{370512CD-AD12-4930-81D0-73CBD3F03F0F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Wave 23">
              <a:extLst>
                <a:ext uri="{FF2B5EF4-FFF2-40B4-BE49-F238E27FC236}">
                  <a16:creationId xmlns:a16="http://schemas.microsoft.com/office/drawing/2014/main" id="{5EC781BC-EA79-4184-849B-04BFA197F384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Wave 24">
              <a:extLst>
                <a:ext uri="{FF2B5EF4-FFF2-40B4-BE49-F238E27FC236}">
                  <a16:creationId xmlns:a16="http://schemas.microsoft.com/office/drawing/2014/main" id="{24AE2AEA-5340-402F-91E1-C87C62FE3DFC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118AF317-23A3-4F44-A88F-73079AD01B3B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CD559480-C166-4C13-A190-304663E36C55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E78BE9D7-F26E-4BF2-BFEE-2AC5E0AA4523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9D842D9C-6329-48A6-A4D2-F78CF30AF54A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1EC618D0-842F-4A71-98CA-E48302B82DB9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5E35C2C-3BB6-4C04-9E0B-6A2FA6AF587F}"/>
              </a:ext>
            </a:extLst>
          </p:cNvPr>
          <p:cNvSpPr txBox="1"/>
          <p:nvPr/>
        </p:nvSpPr>
        <p:spPr>
          <a:xfrm>
            <a:off x="3605097" y="6331772"/>
            <a:ext cx="3575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*Other Bank Authentication</a:t>
            </a:r>
            <a:r>
              <a:rPr lang="en-US" altLang="zh-CN" dirty="0">
                <a:latin typeface="+mj-lt"/>
              </a:rPr>
              <a:t>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1AE5B2-AB52-4903-8493-9551855481A1}"/>
              </a:ext>
            </a:extLst>
          </p:cNvPr>
          <p:cNvSpPr txBox="1"/>
          <p:nvPr/>
        </p:nvSpPr>
        <p:spPr>
          <a:xfrm>
            <a:off x="8639372" y="4002002"/>
            <a:ext cx="301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F</a:t>
            </a:r>
            <a:r>
              <a:rPr lang="en-US" altLang="zh-CN" sz="1200" dirty="0" err="1">
                <a:latin typeface="+mj-lt"/>
              </a:rPr>
              <a:t>ull</a:t>
            </a:r>
            <a:r>
              <a:rPr lang="en-US" altLang="zh-CN" sz="1200" dirty="0">
                <a:latin typeface="+mj-lt"/>
              </a:rPr>
              <a:t> screen error </a:t>
            </a:r>
            <a:r>
              <a:rPr lang="en-US" altLang="zh-CN" sz="1200" dirty="0" err="1">
                <a:latin typeface="+mj-lt"/>
              </a:rPr>
              <a:t>msg</a:t>
            </a:r>
            <a:r>
              <a:rPr lang="en-US" altLang="zh-CN" sz="1200" dirty="0">
                <a:latin typeface="+mj-lt"/>
              </a:rPr>
              <a:t> to indicate FATCA is not able to open this account from DAO</a:t>
            </a:r>
            <a:endParaRPr lang="en-SG" sz="1200" dirty="0">
              <a:latin typeface="+mj-lt"/>
            </a:endParaRPr>
          </a:p>
        </p:txBody>
      </p:sp>
      <p:pic>
        <p:nvPicPr>
          <p:cNvPr id="34" name="Picture 3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A91EDB3-E1A6-45CE-B41D-7B94C16933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96963" y="3614473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8722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54167E-6 0 L -3.54167E-6 -0.4791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A89A214A-F935-43C9-AAF1-52AF4557F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094" y="997359"/>
            <a:ext cx="3809291" cy="54796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D45146-E0E3-4F28-8C98-AC0D90A49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118" y="2050693"/>
            <a:ext cx="2275073" cy="6958691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7EBC53-5BB5-413A-89A9-D02080FE2B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203" y="1256285"/>
            <a:ext cx="2840392" cy="8116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3C4A88-CD30-49A3-809B-D70CEFFD5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914" y="5383411"/>
            <a:ext cx="2840392" cy="900303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4EBEC934-2FF2-472B-81CE-DB17991B265F}"/>
              </a:ext>
            </a:extLst>
          </p:cNvPr>
          <p:cNvSpPr/>
          <p:nvPr/>
        </p:nvSpPr>
        <p:spPr>
          <a:xfrm>
            <a:off x="3301977" y="0"/>
            <a:ext cx="2848329" cy="1256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D152A2-7AF5-4E0D-91FE-53644C8A7F7E}"/>
              </a:ext>
            </a:extLst>
          </p:cNvPr>
          <p:cNvSpPr/>
          <p:nvPr/>
        </p:nvSpPr>
        <p:spPr>
          <a:xfrm>
            <a:off x="3309914" y="6281289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6122" y="327851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pic>
        <p:nvPicPr>
          <p:cNvPr id="8" name="Picture 7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1014B41-CECA-4EAD-8070-3D3CBBB6FF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246" b="26409"/>
          <a:stretch/>
        </p:blipFill>
        <p:spPr>
          <a:xfrm>
            <a:off x="7930111" y="1256287"/>
            <a:ext cx="2404062" cy="165331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A8FC0D08-6498-4373-87A0-1082E9C36E5E}"/>
              </a:ext>
            </a:extLst>
          </p:cNvPr>
          <p:cNvGrpSpPr/>
          <p:nvPr/>
        </p:nvGrpSpPr>
        <p:grpSpPr>
          <a:xfrm>
            <a:off x="768485" y="1179587"/>
            <a:ext cx="867475" cy="4411135"/>
            <a:chOff x="420804" y="861899"/>
            <a:chExt cx="772800" cy="4178925"/>
          </a:xfrm>
        </p:grpSpPr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BA38C-787B-4A47-AA16-82DE003F24A4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AF19E8B6-06FB-4F46-BD72-D36F4E49F294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923E9D1B-E456-4425-B93C-93821486B127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D3AED267-324B-4DDB-809E-7B36CCF9E33F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0AC4BFE7-C945-4AC2-9A32-3EAF50D1F0DE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5177D0DD-4F8F-4249-8FE2-3DC281A94758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2B7C6C2D-5B96-462D-BCEC-224065E6B0A7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03E42143-84ED-4051-9678-03DC704B08EC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A3D87D25-996D-4B17-B99D-167F6B31C2C3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0A2736C7-E4F6-4228-944F-1B80B15BB8BF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20CEC4BC-463B-4761-9B90-27ADB002F8B7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9C44B48-B389-4CBF-BDA9-3D0BF372D95B}"/>
              </a:ext>
            </a:extLst>
          </p:cNvPr>
          <p:cNvSpPr txBox="1"/>
          <p:nvPr/>
        </p:nvSpPr>
        <p:spPr>
          <a:xfrm>
            <a:off x="3057147" y="6322400"/>
            <a:ext cx="3809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*Other Bank Authentication</a:t>
            </a:r>
            <a:r>
              <a:rPr lang="en-US" altLang="zh-CN" dirty="0">
                <a:latin typeface="+mj-lt"/>
              </a:rPr>
              <a:t>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3C7D662F-5E46-43E5-9534-AE74BE7D1E95}"/>
              </a:ext>
            </a:extLst>
          </p:cNvPr>
          <p:cNvSpPr/>
          <p:nvPr/>
        </p:nvSpPr>
        <p:spPr>
          <a:xfrm rot="5400000">
            <a:off x="8288349" y="898048"/>
            <a:ext cx="1687584" cy="2404062"/>
          </a:xfrm>
          <a:prstGeom prst="wedgeRectCallout">
            <a:avLst>
              <a:gd name="adj1" fmla="val 35757"/>
              <a:gd name="adj2" fmla="val 140343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0" name="Graphic 39" descr="Warning">
            <a:extLst>
              <a:ext uri="{FF2B5EF4-FFF2-40B4-BE49-F238E27FC236}">
                <a16:creationId xmlns:a16="http://schemas.microsoft.com/office/drawing/2014/main" id="{4396FBB1-78D5-4D9A-9B3F-C9BCD1C641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41155" y="3407085"/>
            <a:ext cx="852359" cy="87987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DFED5CF1-62C4-4BA0-A256-16CBD7A390F6}"/>
              </a:ext>
            </a:extLst>
          </p:cNvPr>
          <p:cNvSpPr txBox="1"/>
          <p:nvPr/>
        </p:nvSpPr>
        <p:spPr>
          <a:xfrm>
            <a:off x="7855515" y="3688889"/>
            <a:ext cx="255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The </a:t>
            </a:r>
            <a:r>
              <a:rPr lang="en-SG" sz="1200" dirty="0" err="1">
                <a:latin typeface="+mj-lt"/>
              </a:rPr>
              <a:t>msg</a:t>
            </a:r>
            <a:r>
              <a:rPr lang="en-SG" sz="1200" dirty="0">
                <a:latin typeface="+mj-lt"/>
              </a:rPr>
              <a:t> is requesting customers to go to branch to open account.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BD0394-6CDA-4836-91D2-09507191F2E3}"/>
              </a:ext>
            </a:extLst>
          </p:cNvPr>
          <p:cNvSpPr txBox="1"/>
          <p:nvPr/>
        </p:nvSpPr>
        <p:spPr>
          <a:xfrm>
            <a:off x="7843988" y="3084936"/>
            <a:ext cx="3019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F</a:t>
            </a:r>
            <a:r>
              <a:rPr lang="en-US" altLang="zh-CN" sz="1200" dirty="0" err="1">
                <a:latin typeface="+mj-lt"/>
              </a:rPr>
              <a:t>ull</a:t>
            </a:r>
            <a:r>
              <a:rPr lang="en-US" altLang="zh-CN" sz="1200" dirty="0">
                <a:latin typeface="+mj-lt"/>
              </a:rPr>
              <a:t> Screen </a:t>
            </a:r>
            <a:r>
              <a:rPr lang="en-US" altLang="zh-CN" sz="1200" dirty="0" err="1">
                <a:latin typeface="+mj-lt"/>
              </a:rPr>
              <a:t>msg</a:t>
            </a:r>
            <a:r>
              <a:rPr lang="en-US" altLang="zh-CN" sz="1200" dirty="0">
                <a:latin typeface="+mj-lt"/>
              </a:rPr>
              <a:t> on clicking on Next button</a:t>
            </a:r>
            <a:endParaRPr lang="en-SG" sz="1200" dirty="0">
              <a:latin typeface="+mj-lt"/>
            </a:endParaRP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94DA70D4-0DF0-47B6-ACCF-2615AA31AB0F}"/>
              </a:ext>
            </a:extLst>
          </p:cNvPr>
          <p:cNvSpPr/>
          <p:nvPr/>
        </p:nvSpPr>
        <p:spPr>
          <a:xfrm rot="5400000">
            <a:off x="8288301" y="898005"/>
            <a:ext cx="1687676" cy="2404062"/>
          </a:xfrm>
          <a:prstGeom prst="wedgeRectCallout">
            <a:avLst>
              <a:gd name="adj1" fmla="val 108911"/>
              <a:gd name="adj2" fmla="val 165098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4" name="Picture 4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EED88E6-D134-4DA2-82A1-99842C2A1A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8993" y="4654744"/>
            <a:ext cx="391491" cy="3914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A8D353B-9030-4CA7-A811-BC1474CF5BC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386"/>
          <a:stretch/>
        </p:blipFill>
        <p:spPr>
          <a:xfrm>
            <a:off x="7930111" y="1295971"/>
            <a:ext cx="2404062" cy="1647904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5D618438-9669-46B2-8B41-E57826A94AA1}"/>
              </a:ext>
            </a:extLst>
          </p:cNvPr>
          <p:cNvSpPr txBox="1"/>
          <p:nvPr/>
        </p:nvSpPr>
        <p:spPr>
          <a:xfrm>
            <a:off x="7843988" y="3326522"/>
            <a:ext cx="33948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j-lt"/>
              </a:rPr>
              <a:t>Customer with DBS credit card has two options</a:t>
            </a:r>
            <a:endParaRPr lang="en-SG" sz="1200" dirty="0">
              <a:latin typeface="+mj-lt"/>
            </a:endParaRPr>
          </a:p>
        </p:txBody>
      </p:sp>
      <p:pic>
        <p:nvPicPr>
          <p:cNvPr id="48" name="Picture 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1E39965-1387-4EDA-8CD8-5844601E2A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0955" y="2654563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562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 L -2.08333E-6 -0.47917 " pathEditMode="relative" rAng="0" ptsTypes="AA">
                                      <p:cBhvr>
                                        <p:cTn id="23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1" grpId="0"/>
      <p:bldP spid="42" grpId="0"/>
      <p:bldP spid="43" grpId="0" animBg="1"/>
      <p:bldP spid="43" grpId="1" animBg="1"/>
      <p:bldP spid="46" grpId="0"/>
      <p:bldP spid="4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085" y="854001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159" y="1923821"/>
            <a:ext cx="2275073" cy="333448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194" y="1112927"/>
            <a:ext cx="2840392" cy="8116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9905" y="5240053"/>
            <a:ext cx="2840392" cy="9003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5471" y="166084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841A7F-1A5B-414F-89C7-6B67CEDE8EE6}"/>
              </a:ext>
            </a:extLst>
          </p:cNvPr>
          <p:cNvGrpSpPr/>
          <p:nvPr/>
        </p:nvGrpSpPr>
        <p:grpSpPr>
          <a:xfrm>
            <a:off x="768485" y="1179587"/>
            <a:ext cx="867475" cy="4411135"/>
            <a:chOff x="420804" y="861899"/>
            <a:chExt cx="772800" cy="4178925"/>
          </a:xfrm>
        </p:grpSpPr>
        <p:sp>
          <p:nvSpPr>
            <p:cNvPr id="20" name="Wave 19">
              <a:extLst>
                <a:ext uri="{FF2B5EF4-FFF2-40B4-BE49-F238E27FC236}">
                  <a16:creationId xmlns:a16="http://schemas.microsoft.com/office/drawing/2014/main" id="{BF96BFD0-158F-4510-B28C-C84782391A3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BC55FE03-76EF-41C9-A040-06E716CFEF70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2" name="Wave 21">
              <a:extLst>
                <a:ext uri="{FF2B5EF4-FFF2-40B4-BE49-F238E27FC236}">
                  <a16:creationId xmlns:a16="http://schemas.microsoft.com/office/drawing/2014/main" id="{EEABEDD2-F7C7-4413-8955-186ED4CCC167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3" name="Wave 22">
              <a:extLst>
                <a:ext uri="{FF2B5EF4-FFF2-40B4-BE49-F238E27FC236}">
                  <a16:creationId xmlns:a16="http://schemas.microsoft.com/office/drawing/2014/main" id="{370512CD-AD12-4930-81D0-73CBD3F03F0F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4" name="Wave 23">
              <a:extLst>
                <a:ext uri="{FF2B5EF4-FFF2-40B4-BE49-F238E27FC236}">
                  <a16:creationId xmlns:a16="http://schemas.microsoft.com/office/drawing/2014/main" id="{5EC781BC-EA79-4184-849B-04BFA197F384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5" name="Wave 24">
              <a:extLst>
                <a:ext uri="{FF2B5EF4-FFF2-40B4-BE49-F238E27FC236}">
                  <a16:creationId xmlns:a16="http://schemas.microsoft.com/office/drawing/2014/main" id="{24AE2AEA-5340-402F-91E1-C87C62FE3DFC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118AF317-23A3-4F44-A88F-73079AD01B3B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CD559480-C166-4C13-A190-304663E36C55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E78BE9D7-F26E-4BF2-BFEE-2AC5E0AA4523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9D842D9C-6329-48A6-A4D2-F78CF30AF54A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1EC618D0-842F-4A71-98CA-E48302B82DB9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5E35C2C-3BB6-4C04-9E0B-6A2FA6AF587F}"/>
              </a:ext>
            </a:extLst>
          </p:cNvPr>
          <p:cNvSpPr txBox="1"/>
          <p:nvPr/>
        </p:nvSpPr>
        <p:spPr>
          <a:xfrm>
            <a:off x="4281714" y="6245672"/>
            <a:ext cx="2140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>
                <a:latin typeface="+mj-lt"/>
              </a:rPr>
              <a:t>OTP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 (Before)*</a:t>
            </a:r>
            <a:endParaRPr lang="en-GB" dirty="0">
              <a:latin typeface="+mj-lt"/>
            </a:endParaRPr>
          </a:p>
        </p:txBody>
      </p:sp>
      <p:pic>
        <p:nvPicPr>
          <p:cNvPr id="33" name="Picture 3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59E51C5D-DA98-4750-A172-CE8ADC85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7341" y="853200"/>
            <a:ext cx="3809291" cy="547967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87696DB-037F-45B4-BB17-EFF265E4BC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415" y="1923821"/>
            <a:ext cx="2275073" cy="333448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111EC1E-D49C-479F-B02B-31F9B18DC2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1450" y="1112126"/>
            <a:ext cx="2840392" cy="81169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249658E-7057-45A5-B941-F3F3D75894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37161" y="5239252"/>
            <a:ext cx="2840392" cy="90030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2781BAD-7513-49EF-A02B-F96736FCB4A8}"/>
              </a:ext>
            </a:extLst>
          </p:cNvPr>
          <p:cNvSpPr txBox="1"/>
          <p:nvPr/>
        </p:nvSpPr>
        <p:spPr>
          <a:xfrm>
            <a:off x="8432801" y="6244871"/>
            <a:ext cx="1991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>
                <a:latin typeface="+mj-lt"/>
              </a:rPr>
              <a:t>OTP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 (After)*</a:t>
            </a:r>
            <a:endParaRPr lang="en-GB" dirty="0">
              <a:latin typeface="+mj-lt"/>
            </a:endParaRPr>
          </a:p>
        </p:txBody>
      </p:sp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C32397F-AA67-4F14-AE9D-FC9DC5B114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8984" y="4767726"/>
            <a:ext cx="391491" cy="391491"/>
          </a:xfrm>
          <a:prstGeom prst="rect">
            <a:avLst/>
          </a:prstGeom>
        </p:spPr>
      </p:pic>
      <p:pic>
        <p:nvPicPr>
          <p:cNvPr id="39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3D36CDA-CE92-4DA0-85D1-1F86819E4F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91205" y="4782942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63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3520" y="1657858"/>
            <a:ext cx="2287394" cy="3460418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883" y="828278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086" y="1879969"/>
            <a:ext cx="2328169" cy="88191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2992" y="1087204"/>
            <a:ext cx="2840392" cy="8116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8703" y="5214330"/>
            <a:ext cx="2840392" cy="90030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2710766" y="0"/>
            <a:ext cx="2848329" cy="10871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2718702" y="6112208"/>
            <a:ext cx="2854681" cy="74579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166084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6347781" y="2177777"/>
            <a:ext cx="3418870" cy="2287395"/>
          </a:xfrm>
          <a:prstGeom prst="wedgeRectCallout">
            <a:avLst>
              <a:gd name="adj1" fmla="val 769"/>
              <a:gd name="adj2" fmla="val 140485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35C2C-3BB6-4C04-9E0B-6A2FA6AF587F}"/>
              </a:ext>
            </a:extLst>
          </p:cNvPr>
          <p:cNvSpPr txBox="1"/>
          <p:nvPr/>
        </p:nvSpPr>
        <p:spPr>
          <a:xfrm>
            <a:off x="3201023" y="6188481"/>
            <a:ext cx="2275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*Photo Upload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632EA73-AE25-4073-82D1-D67176C43ADA}"/>
              </a:ext>
            </a:extLst>
          </p:cNvPr>
          <p:cNvGrpSpPr/>
          <p:nvPr/>
        </p:nvGrpSpPr>
        <p:grpSpPr>
          <a:xfrm>
            <a:off x="726802" y="1223432"/>
            <a:ext cx="867475" cy="4411135"/>
            <a:chOff x="420804" y="861899"/>
            <a:chExt cx="772800" cy="4178925"/>
          </a:xfrm>
        </p:grpSpPr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80ED7D76-1AEB-4D36-B67C-15BD56EEFAE5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E0655F80-CE65-4C52-B0C7-76364388882B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764BCCED-F68E-40A6-9276-974B54D48630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591F6415-9D0A-41C7-8893-4B5026F893AD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52657ADA-3263-4874-919F-2BAAAB805954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DB29A9E3-116B-4CAC-B7C1-56FF6A591EDD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Wave 47">
              <a:extLst>
                <a:ext uri="{FF2B5EF4-FFF2-40B4-BE49-F238E27FC236}">
                  <a16:creationId xmlns:a16="http://schemas.microsoft.com/office/drawing/2014/main" id="{BE1D2233-D4DF-4995-B056-283A1DC6885F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Wave 48">
              <a:extLst>
                <a:ext uri="{FF2B5EF4-FFF2-40B4-BE49-F238E27FC236}">
                  <a16:creationId xmlns:a16="http://schemas.microsoft.com/office/drawing/2014/main" id="{BBFCD98A-EE30-455B-8408-25E2DABF6979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C15ED638-815A-4BBD-9F3D-D51EBD84790E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Wave 50">
              <a:extLst>
                <a:ext uri="{FF2B5EF4-FFF2-40B4-BE49-F238E27FC236}">
                  <a16:creationId xmlns:a16="http://schemas.microsoft.com/office/drawing/2014/main" id="{BC3D0D43-9349-4858-A1AB-9F03E239F53E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Wave 51">
              <a:extLst>
                <a:ext uri="{FF2B5EF4-FFF2-40B4-BE49-F238E27FC236}">
                  <a16:creationId xmlns:a16="http://schemas.microsoft.com/office/drawing/2014/main" id="{E1C74264-88D9-468F-AF87-DD4182D8569E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5" name="Graphic 54" descr="Warning">
            <a:extLst>
              <a:ext uri="{FF2B5EF4-FFF2-40B4-BE49-F238E27FC236}">
                <a16:creationId xmlns:a16="http://schemas.microsoft.com/office/drawing/2014/main" id="{C9A840D7-A305-4B76-A6D5-72233AB931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298" y="5140928"/>
            <a:ext cx="988580" cy="835369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F3AC762E-A738-4C55-A1A9-F5DEF799330B}"/>
              </a:ext>
            </a:extLst>
          </p:cNvPr>
          <p:cNvSpPr txBox="1"/>
          <p:nvPr/>
        </p:nvSpPr>
        <p:spPr>
          <a:xfrm>
            <a:off x="7550925" y="5368754"/>
            <a:ext cx="27803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 Photos display with watermark when upload successfully</a:t>
            </a:r>
          </a:p>
        </p:txBody>
      </p:sp>
      <p:pic>
        <p:nvPicPr>
          <p:cNvPr id="57" name="Picture 5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0BBC95-6413-4E95-9AA5-85A9998F2C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39184" y="3258504"/>
            <a:ext cx="391491" cy="391491"/>
          </a:xfrm>
          <a:prstGeom prst="rect">
            <a:avLst/>
          </a:prstGeom>
        </p:spPr>
      </p:pic>
      <p:pic>
        <p:nvPicPr>
          <p:cNvPr id="59" name="Picture 5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F669367-9DE1-4394-A679-9CCD64B9EE0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5042" y="4618109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48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79167E-6 3.7037E-7 L 4.79167E-6 -0.75857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2913" y="1444807"/>
            <a:ext cx="2314725" cy="3868233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913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1326" y="2067980"/>
            <a:ext cx="2269784" cy="1143971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6022" y="1256285"/>
            <a:ext cx="2840392" cy="8116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733" y="5383411"/>
            <a:ext cx="2840392" cy="90030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93796" y="0"/>
            <a:ext cx="2848329" cy="1256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701733" y="6281289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166084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8245125" y="2249218"/>
            <a:ext cx="3923548" cy="2314726"/>
          </a:xfrm>
          <a:prstGeom prst="wedgeRectCallout">
            <a:avLst>
              <a:gd name="adj1" fmla="val 17193"/>
              <a:gd name="adj2" fmla="val 172584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35C2C-3BB6-4C04-9E0B-6A2FA6AF587F}"/>
              </a:ext>
            </a:extLst>
          </p:cNvPr>
          <p:cNvSpPr txBox="1"/>
          <p:nvPr/>
        </p:nvSpPr>
        <p:spPr>
          <a:xfrm>
            <a:off x="4072311" y="6366629"/>
            <a:ext cx="249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*Personal Info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1DC57D-1611-4CC5-86CB-B51A451AEC02}"/>
              </a:ext>
            </a:extLst>
          </p:cNvPr>
          <p:cNvGrpSpPr/>
          <p:nvPr/>
        </p:nvGrpSpPr>
        <p:grpSpPr>
          <a:xfrm>
            <a:off x="821290" y="1170269"/>
            <a:ext cx="867475" cy="4411135"/>
            <a:chOff x="420804" y="861899"/>
            <a:chExt cx="772800" cy="4178925"/>
          </a:xfrm>
        </p:grpSpPr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6676CED8-95EF-4534-B10A-5BF797365BDD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740310F8-9A7D-4BB8-BE3A-484E92E466BE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10D0EE54-E203-411F-808C-AA6B5087C9E1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0F606241-6639-4D60-B0A6-E4FE45D98FD7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519D245D-BBB8-48A7-A444-8C7F87C2057F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180A3432-C243-4DEC-978A-B50D10E1B5C5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Wave 47">
              <a:extLst>
                <a:ext uri="{FF2B5EF4-FFF2-40B4-BE49-F238E27FC236}">
                  <a16:creationId xmlns:a16="http://schemas.microsoft.com/office/drawing/2014/main" id="{B9C78784-6503-4FC3-8AA8-B3F6168BE5A5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Wave 48">
              <a:extLst>
                <a:ext uri="{FF2B5EF4-FFF2-40B4-BE49-F238E27FC236}">
                  <a16:creationId xmlns:a16="http://schemas.microsoft.com/office/drawing/2014/main" id="{FD598DFE-8EBE-4039-A4BB-3A3DBC577240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7865B479-AB2E-473C-B40C-B4C12B7F4544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Wave 50">
              <a:extLst>
                <a:ext uri="{FF2B5EF4-FFF2-40B4-BE49-F238E27FC236}">
                  <a16:creationId xmlns:a16="http://schemas.microsoft.com/office/drawing/2014/main" id="{7CF30B21-FE1E-407A-960B-4E9CE81605AD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Wave 51">
              <a:extLst>
                <a:ext uri="{FF2B5EF4-FFF2-40B4-BE49-F238E27FC236}">
                  <a16:creationId xmlns:a16="http://schemas.microsoft.com/office/drawing/2014/main" id="{D3081673-86EB-4DCE-B067-B9AB1BA17C58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5FFD3F3-2661-45D3-9767-E2F84360B54C}"/>
              </a:ext>
            </a:extLst>
          </p:cNvPr>
          <p:cNvSpPr txBox="1"/>
          <p:nvPr/>
        </p:nvSpPr>
        <p:spPr>
          <a:xfrm>
            <a:off x="9049536" y="5408356"/>
            <a:ext cx="2643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Select toggle button off can input mailing address that is different from Residential address</a:t>
            </a:r>
            <a:endParaRPr lang="en-GB" sz="1200" dirty="0">
              <a:latin typeface="+mj-lt"/>
            </a:endParaRPr>
          </a:p>
        </p:txBody>
      </p:sp>
      <p:pic>
        <p:nvPicPr>
          <p:cNvPr id="57" name="Graphic 56" descr="Warning">
            <a:extLst>
              <a:ext uri="{FF2B5EF4-FFF2-40B4-BE49-F238E27FC236}">
                <a16:creationId xmlns:a16="http://schemas.microsoft.com/office/drawing/2014/main" id="{66B951C6-9CCF-4862-B29F-83A98C3D3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8871" y="5368355"/>
            <a:ext cx="663654" cy="685079"/>
          </a:xfrm>
          <a:prstGeom prst="rect">
            <a:avLst/>
          </a:prstGeom>
        </p:spPr>
      </p:pic>
      <p:pic>
        <p:nvPicPr>
          <p:cNvPr id="58" name="Picture 5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AB878B5-2AE6-47D2-B77E-B69F0155D7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0687" y="4029528"/>
            <a:ext cx="391491" cy="391491"/>
          </a:xfrm>
          <a:prstGeom prst="rect">
            <a:avLst/>
          </a:prstGeom>
        </p:spPr>
      </p:pic>
      <p:pic>
        <p:nvPicPr>
          <p:cNvPr id="31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5DFDD4A-F15A-4335-A593-52E28FD9E3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40472" y="4778032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595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1.85185E-6 L -3.95833E-6 -1.1356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327851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Project Objective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73326F-45E4-48AD-8BE7-BF53E1B82E68}"/>
              </a:ext>
            </a:extLst>
          </p:cNvPr>
          <p:cNvSpPr/>
          <p:nvPr/>
        </p:nvSpPr>
        <p:spPr>
          <a:xfrm>
            <a:off x="344294" y="3685043"/>
            <a:ext cx="45719" cy="261917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634989" y="1291952"/>
            <a:ext cx="107823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Objectives: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To introduce Online form for Digital account application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Create TWD &amp; FCY CASA, investment accounts and FD Master account online for both NTB and ETB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Hassle free application process – Customer not required to mail in paper application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latin typeface="+mj-lt"/>
              </a:rPr>
              <a:t>Optimize Operations process </a:t>
            </a:r>
            <a:endParaRPr lang="en-GB" dirty="0">
              <a:latin typeface="+mj-lt"/>
            </a:endParaRPr>
          </a:p>
          <a:p>
            <a:endParaRPr lang="en-US" sz="2000" dirty="0">
              <a:latin typeface="+mj-lt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44E198-6B71-4008-A9A4-FCB633D8A12E}"/>
              </a:ext>
            </a:extLst>
          </p:cNvPr>
          <p:cNvSpPr/>
          <p:nvPr/>
        </p:nvSpPr>
        <p:spPr>
          <a:xfrm>
            <a:off x="334912" y="1291952"/>
            <a:ext cx="50271" cy="16733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335F54-0A3F-4244-99E2-2AA1B2D73FA7}"/>
              </a:ext>
            </a:extLst>
          </p:cNvPr>
          <p:cNvSpPr txBox="1"/>
          <p:nvPr/>
        </p:nvSpPr>
        <p:spPr>
          <a:xfrm>
            <a:off x="634989" y="3598607"/>
            <a:ext cx="36931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Target customers: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5E3A91A-658E-4845-82D1-530D19F5A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413789"/>
              </p:ext>
            </p:extLst>
          </p:nvPr>
        </p:nvGraphicFramePr>
        <p:xfrm>
          <a:off x="581021" y="4136056"/>
          <a:ext cx="11029957" cy="21681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62184">
                  <a:extLst>
                    <a:ext uri="{9D8B030D-6E8A-4147-A177-3AD203B41FA5}">
                      <a16:colId xmlns:a16="http://schemas.microsoft.com/office/drawing/2014/main" val="479647852"/>
                    </a:ext>
                  </a:extLst>
                </a:gridCol>
                <a:gridCol w="1592612">
                  <a:extLst>
                    <a:ext uri="{9D8B030D-6E8A-4147-A177-3AD203B41FA5}">
                      <a16:colId xmlns:a16="http://schemas.microsoft.com/office/drawing/2014/main" val="808003017"/>
                    </a:ext>
                  </a:extLst>
                </a:gridCol>
                <a:gridCol w="1290982">
                  <a:extLst>
                    <a:ext uri="{9D8B030D-6E8A-4147-A177-3AD203B41FA5}">
                      <a16:colId xmlns:a16="http://schemas.microsoft.com/office/drawing/2014/main" val="3790751120"/>
                    </a:ext>
                  </a:extLst>
                </a:gridCol>
                <a:gridCol w="2686530">
                  <a:extLst>
                    <a:ext uri="{9D8B030D-6E8A-4147-A177-3AD203B41FA5}">
                      <a16:colId xmlns:a16="http://schemas.microsoft.com/office/drawing/2014/main" val="4098276301"/>
                    </a:ext>
                  </a:extLst>
                </a:gridCol>
                <a:gridCol w="2097649">
                  <a:extLst>
                    <a:ext uri="{9D8B030D-6E8A-4147-A177-3AD203B41FA5}">
                      <a16:colId xmlns:a16="http://schemas.microsoft.com/office/drawing/2014/main" val="1972103043"/>
                    </a:ext>
                  </a:extLst>
                </a:gridCol>
              </a:tblGrid>
              <a:tr h="27095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Covered customer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Existing CIF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Existing account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Existing Credit card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Authentication method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781296"/>
                  </a:ext>
                </a:extLst>
              </a:tr>
              <a:tr h="27095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NTB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x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x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x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Other bank details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6738356"/>
                  </a:ext>
                </a:extLst>
              </a:tr>
              <a:tr h="270959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Returning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suspended/active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x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x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Other bank details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72143794"/>
                  </a:ext>
                </a:extLst>
              </a:tr>
              <a:tr h="271448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Existing customer with loan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active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loan account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x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Other bank details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2921032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Existing customer with credit card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x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 dirty="0">
                          <a:effectLst/>
                        </a:rPr>
                        <a:t>x</a:t>
                      </a:r>
                      <a:endParaRPr lang="en-SG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have more than 6 </a:t>
                      </a:r>
                      <a:r>
                        <a:rPr lang="en-US" sz="1400" u="none" strike="noStrike" dirty="0" err="1">
                          <a:effectLst/>
                        </a:rPr>
                        <a:t>mths</a:t>
                      </a:r>
                      <a:r>
                        <a:rPr lang="en-US" sz="1400" u="none" strike="noStrike" dirty="0">
                          <a:effectLst/>
                        </a:rPr>
                        <a:t> active/dormant card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Other bank details/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Credit card details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8739441"/>
                  </a:ext>
                </a:extLst>
              </a:tr>
              <a:tr h="5419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Existing customer with credit card and loan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active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400" u="none" strike="noStrike">
                          <a:effectLst/>
                        </a:rPr>
                        <a:t>loan account</a:t>
                      </a:r>
                      <a:endParaRPr lang="en-SG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have more than 6 </a:t>
                      </a:r>
                      <a:r>
                        <a:rPr lang="en-US" sz="1400" u="none" strike="noStrike" dirty="0" err="1">
                          <a:effectLst/>
                        </a:rPr>
                        <a:t>mths</a:t>
                      </a:r>
                      <a:r>
                        <a:rPr lang="en-US" sz="1400" u="none" strike="noStrike" dirty="0">
                          <a:effectLst/>
                        </a:rPr>
                        <a:t> active/dormant card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Other bank details/</a:t>
                      </a:r>
                      <a:br>
                        <a:rPr lang="en-US" sz="1400" u="none" strike="noStrike" dirty="0">
                          <a:effectLst/>
                        </a:rPr>
                      </a:br>
                      <a:r>
                        <a:rPr lang="en-US" sz="1400" u="none" strike="noStrike" dirty="0">
                          <a:effectLst/>
                        </a:rPr>
                        <a:t>Credit card details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498021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1271972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13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29" b="41522"/>
          <a:stretch/>
        </p:blipFill>
        <p:spPr>
          <a:xfrm>
            <a:off x="4001326" y="997358"/>
            <a:ext cx="2269784" cy="555393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022" y="1256285"/>
            <a:ext cx="2840392" cy="811695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1733" y="5383411"/>
            <a:ext cx="2840392" cy="900303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93796" y="0"/>
            <a:ext cx="2848329" cy="12561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701733" y="6281289"/>
            <a:ext cx="2840392" cy="5703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166084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8339384" y="2154959"/>
            <a:ext cx="3735029" cy="2314726"/>
          </a:xfrm>
          <a:prstGeom prst="wedgeRectCallout">
            <a:avLst>
              <a:gd name="adj1" fmla="val -1625"/>
              <a:gd name="adj2" fmla="val 176470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E35C2C-3BB6-4C04-9E0B-6A2FA6AF587F}"/>
              </a:ext>
            </a:extLst>
          </p:cNvPr>
          <p:cNvSpPr txBox="1"/>
          <p:nvPr/>
        </p:nvSpPr>
        <p:spPr>
          <a:xfrm>
            <a:off x="4072311" y="6366629"/>
            <a:ext cx="2490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*Personal Info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81DC57D-1611-4CC5-86CB-B51A451AEC02}"/>
              </a:ext>
            </a:extLst>
          </p:cNvPr>
          <p:cNvGrpSpPr/>
          <p:nvPr/>
        </p:nvGrpSpPr>
        <p:grpSpPr>
          <a:xfrm>
            <a:off x="821290" y="1170269"/>
            <a:ext cx="867475" cy="4411135"/>
            <a:chOff x="420804" y="861899"/>
            <a:chExt cx="772800" cy="4178925"/>
          </a:xfrm>
        </p:grpSpPr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6676CED8-95EF-4534-B10A-5BF797365BDD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740310F8-9A7D-4BB8-BE3A-484E92E466BE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10D0EE54-E203-411F-808C-AA6B5087C9E1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0F606241-6639-4D60-B0A6-E4FE45D98FD7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519D245D-BBB8-48A7-A444-8C7F87C2057F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180A3432-C243-4DEC-978A-B50D10E1B5C5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Wave 47">
              <a:extLst>
                <a:ext uri="{FF2B5EF4-FFF2-40B4-BE49-F238E27FC236}">
                  <a16:creationId xmlns:a16="http://schemas.microsoft.com/office/drawing/2014/main" id="{B9C78784-6503-4FC3-8AA8-B3F6168BE5A5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Wave 48">
              <a:extLst>
                <a:ext uri="{FF2B5EF4-FFF2-40B4-BE49-F238E27FC236}">
                  <a16:creationId xmlns:a16="http://schemas.microsoft.com/office/drawing/2014/main" id="{FD598DFE-8EBE-4039-A4BB-3A3DBC577240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7865B479-AB2E-473C-B40C-B4C12B7F4544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Wave 50">
              <a:extLst>
                <a:ext uri="{FF2B5EF4-FFF2-40B4-BE49-F238E27FC236}">
                  <a16:creationId xmlns:a16="http://schemas.microsoft.com/office/drawing/2014/main" id="{7CF30B21-FE1E-407A-960B-4E9CE81605AD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Wave 51">
              <a:extLst>
                <a:ext uri="{FF2B5EF4-FFF2-40B4-BE49-F238E27FC236}">
                  <a16:creationId xmlns:a16="http://schemas.microsoft.com/office/drawing/2014/main" id="{D3081673-86EB-4DCE-B067-B9AB1BA17C58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A44C8E00-0553-45AE-8161-55521F46CA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762" t="7892" r="5629" b="3432"/>
          <a:stretch/>
        </p:blipFill>
        <p:spPr>
          <a:xfrm>
            <a:off x="9081552" y="1796800"/>
            <a:ext cx="2250691" cy="3264399"/>
          </a:xfrm>
          <a:prstGeom prst="rect">
            <a:avLst/>
          </a:prstGeom>
        </p:spPr>
      </p:pic>
      <p:pic>
        <p:nvPicPr>
          <p:cNvPr id="57" name="Graphic 56" descr="Warning">
            <a:extLst>
              <a:ext uri="{FF2B5EF4-FFF2-40B4-BE49-F238E27FC236}">
                <a16:creationId xmlns:a16="http://schemas.microsoft.com/office/drawing/2014/main" id="{66B951C6-9CCF-4862-B29F-83A98C3D33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18871" y="5368355"/>
            <a:ext cx="663654" cy="685079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35638FE-1F4D-4720-A17D-77D0066C2897}"/>
              </a:ext>
            </a:extLst>
          </p:cNvPr>
          <p:cNvSpPr txBox="1"/>
          <p:nvPr/>
        </p:nvSpPr>
        <p:spPr>
          <a:xfrm>
            <a:off x="9049536" y="5408356"/>
            <a:ext cx="26432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 Changing the mobile number in this page will display OTP page again 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For NTB and </a:t>
            </a:r>
            <a:r>
              <a:rPr lang="en-US" sz="1200" dirty="0" err="1">
                <a:latin typeface="+mj-lt"/>
              </a:rPr>
              <a:t>Returnning</a:t>
            </a:r>
            <a:r>
              <a:rPr lang="en-US" sz="1200" dirty="0">
                <a:latin typeface="+mj-lt"/>
              </a:rPr>
              <a:t> only</a:t>
            </a:r>
          </a:p>
          <a:p>
            <a:endParaRPr lang="en-GB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085196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5393" y="883536"/>
            <a:ext cx="2045239" cy="5603133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6102" y="2078242"/>
            <a:ext cx="2275073" cy="539647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04680"/>
            <a:ext cx="2840392" cy="6533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6006447" y="2662485"/>
            <a:ext cx="5603132" cy="2045240"/>
          </a:xfrm>
          <a:prstGeom prst="wedgeRectCallout">
            <a:avLst>
              <a:gd name="adj1" fmla="val 2846"/>
              <a:gd name="adj2" fmla="val 164125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C416A9-6AD0-4FB4-B112-4A78BD1A51AF}"/>
              </a:ext>
            </a:extLst>
          </p:cNvPr>
          <p:cNvGrpSpPr/>
          <p:nvPr/>
        </p:nvGrpSpPr>
        <p:grpSpPr>
          <a:xfrm>
            <a:off x="730369" y="1170269"/>
            <a:ext cx="867475" cy="4411135"/>
            <a:chOff x="420804" y="861899"/>
            <a:chExt cx="772800" cy="4178925"/>
          </a:xfrm>
        </p:grpSpPr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9B66D099-0407-4944-96F7-23DCF7B9C903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3404B334-2C1A-46C9-B91E-99FC702EE471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4EFF8610-1C08-4F75-915E-407321985547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CD43DA97-66B8-41F7-AC89-47B51D8E8A8D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3B1639D-6843-4843-835E-7342BC80EEE6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C545C3D8-0308-46B4-BA89-E4EE15CC58B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19CB038F-FB97-43D1-9B0C-B2A87E65611C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A92B36F8-6FD7-4493-ADFA-4D51E82201F9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9CD3987E-7ECE-45AC-89FF-ED61832F8B4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ABACB5FE-1A97-451D-9850-9F25F0222DCC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61" name="Wave 60">
              <a:extLst>
                <a:ext uri="{FF2B5EF4-FFF2-40B4-BE49-F238E27FC236}">
                  <a16:creationId xmlns:a16="http://schemas.microsoft.com/office/drawing/2014/main" id="{8B54F36D-482B-4E02-8343-F086A7A5E033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3803306" y="6376896"/>
            <a:ext cx="284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*Other Personal Info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40D8FD-037A-46B5-901E-7D06BC1E132A}"/>
              </a:ext>
            </a:extLst>
          </p:cNvPr>
          <p:cNvSpPr txBox="1"/>
          <p:nvPr/>
        </p:nvSpPr>
        <p:spPr>
          <a:xfrm>
            <a:off x="7785393" y="6486669"/>
            <a:ext cx="3019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High Risk Occupation Popup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099878-CEA9-4D43-973B-3C65464E1C67}"/>
              </a:ext>
            </a:extLst>
          </p:cNvPr>
          <p:cNvSpPr txBox="1"/>
          <p:nvPr/>
        </p:nvSpPr>
        <p:spPr>
          <a:xfrm>
            <a:off x="10662706" y="5841781"/>
            <a:ext cx="1562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Customer cannot go through if he doesn’t check the check box</a:t>
            </a:r>
            <a:endParaRPr lang="en-GB" sz="1200" dirty="0">
              <a:latin typeface="+mj-lt"/>
            </a:endParaRPr>
          </a:p>
        </p:txBody>
      </p:sp>
      <p:pic>
        <p:nvPicPr>
          <p:cNvPr id="48" name="Graphic 47" descr="Warning">
            <a:extLst>
              <a:ext uri="{FF2B5EF4-FFF2-40B4-BE49-F238E27FC236}">
                <a16:creationId xmlns:a16="http://schemas.microsoft.com/office/drawing/2014/main" id="{633FADBA-7A61-42A7-A32C-3B5EE11C16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0379" y="5895606"/>
            <a:ext cx="702327" cy="725000"/>
          </a:xfrm>
          <a:prstGeom prst="rect">
            <a:avLst/>
          </a:prstGeom>
        </p:spPr>
      </p:pic>
      <p:pic>
        <p:nvPicPr>
          <p:cNvPr id="49" name="Picture 4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4A98DD-9B00-4CB1-A434-1D9AA63144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02587" y="4628547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01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3.7037E-6 L -1.04167E-6 -0.2657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8" grpId="0"/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682" y="1871024"/>
            <a:ext cx="2045239" cy="1655408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1112" y="2089036"/>
            <a:ext cx="2275073" cy="534490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49650"/>
            <a:ext cx="2840392" cy="608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7980309" y="1676110"/>
            <a:ext cx="1655407" cy="2045240"/>
          </a:xfrm>
          <a:prstGeom prst="wedgeRectCallout">
            <a:avLst>
              <a:gd name="adj1" fmla="val 77231"/>
              <a:gd name="adj2" fmla="val 209601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3448800" y="6316341"/>
            <a:ext cx="35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*Purpose of Account Opening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13B7C5A-F777-4E1C-BA9D-98056A54F68F}"/>
              </a:ext>
            </a:extLst>
          </p:cNvPr>
          <p:cNvGrpSpPr/>
          <p:nvPr/>
        </p:nvGrpSpPr>
        <p:grpSpPr>
          <a:xfrm>
            <a:off x="656039" y="1170269"/>
            <a:ext cx="867475" cy="4411135"/>
            <a:chOff x="420804" y="861899"/>
            <a:chExt cx="772800" cy="4178925"/>
          </a:xfrm>
        </p:grpSpPr>
        <p:sp>
          <p:nvSpPr>
            <p:cNvPr id="39" name="Wave 38">
              <a:extLst>
                <a:ext uri="{FF2B5EF4-FFF2-40B4-BE49-F238E27FC236}">
                  <a16:creationId xmlns:a16="http://schemas.microsoft.com/office/drawing/2014/main" id="{F7168B2B-C564-44D7-9673-54A31D038669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8" name="Wave 47">
              <a:extLst>
                <a:ext uri="{FF2B5EF4-FFF2-40B4-BE49-F238E27FC236}">
                  <a16:creationId xmlns:a16="http://schemas.microsoft.com/office/drawing/2014/main" id="{E7F6A246-FC9D-4E82-9FBE-7CDBAC5EB129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Wave 48">
              <a:extLst>
                <a:ext uri="{FF2B5EF4-FFF2-40B4-BE49-F238E27FC236}">
                  <a16:creationId xmlns:a16="http://schemas.microsoft.com/office/drawing/2014/main" id="{4E54475E-8603-4D87-B312-17248E0E0B96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F81C1220-4245-4F7D-9B41-0D114BB40A66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Wave 50">
              <a:extLst>
                <a:ext uri="{FF2B5EF4-FFF2-40B4-BE49-F238E27FC236}">
                  <a16:creationId xmlns:a16="http://schemas.microsoft.com/office/drawing/2014/main" id="{BDDFE8AC-89AC-4754-80A1-CADCCD61874D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Wave 51">
              <a:extLst>
                <a:ext uri="{FF2B5EF4-FFF2-40B4-BE49-F238E27FC236}">
                  <a16:creationId xmlns:a16="http://schemas.microsoft.com/office/drawing/2014/main" id="{B65A7565-AC2C-4B5A-8D60-7DCD358878ED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Wave 52">
              <a:extLst>
                <a:ext uri="{FF2B5EF4-FFF2-40B4-BE49-F238E27FC236}">
                  <a16:creationId xmlns:a16="http://schemas.microsoft.com/office/drawing/2014/main" id="{06D592F0-B2FF-4E0A-A224-9C5FE82A8039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4" name="Wave 53">
              <a:extLst>
                <a:ext uri="{FF2B5EF4-FFF2-40B4-BE49-F238E27FC236}">
                  <a16:creationId xmlns:a16="http://schemas.microsoft.com/office/drawing/2014/main" id="{3AA372C5-819E-498E-8EE1-97A0D1B89A77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5" name="Wave 54">
              <a:extLst>
                <a:ext uri="{FF2B5EF4-FFF2-40B4-BE49-F238E27FC236}">
                  <a16:creationId xmlns:a16="http://schemas.microsoft.com/office/drawing/2014/main" id="{794696E4-08D5-46D7-9FCC-ADEE0E70494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Wave 55">
              <a:extLst>
                <a:ext uri="{FF2B5EF4-FFF2-40B4-BE49-F238E27FC236}">
                  <a16:creationId xmlns:a16="http://schemas.microsoft.com/office/drawing/2014/main" id="{7C974827-6B33-4E70-9D44-DCC8BB5FDA95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Wave 56">
              <a:extLst>
                <a:ext uri="{FF2B5EF4-FFF2-40B4-BE49-F238E27FC236}">
                  <a16:creationId xmlns:a16="http://schemas.microsoft.com/office/drawing/2014/main" id="{D868A96D-AB8E-4E8C-B577-3810935021F0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4A58679C-2ADA-41B3-89AA-BBC4F9F27F69}"/>
              </a:ext>
            </a:extLst>
          </p:cNvPr>
          <p:cNvSpPr txBox="1"/>
          <p:nvPr/>
        </p:nvSpPr>
        <p:spPr>
          <a:xfrm>
            <a:off x="7060979" y="3693631"/>
            <a:ext cx="4473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Select Others can input items by customers themselves</a:t>
            </a:r>
          </a:p>
        </p:txBody>
      </p:sp>
      <p:pic>
        <p:nvPicPr>
          <p:cNvPr id="29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602B766-8F4B-4DE2-8416-24537A4DA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3813" y="4631364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291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04167E-6 -2.96296E-6 L 1.04167E-6 -0.26574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2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2" grpId="0"/>
      <p:bldP spid="5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682" y="1871024"/>
            <a:ext cx="2045239" cy="1655408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069" y="2067885"/>
            <a:ext cx="2190880" cy="719485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49650"/>
            <a:ext cx="2840392" cy="608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7980309" y="1676110"/>
            <a:ext cx="1655407" cy="2045240"/>
          </a:xfrm>
          <a:prstGeom prst="wedgeRectCallout">
            <a:avLst>
              <a:gd name="adj1" fmla="val 77231"/>
              <a:gd name="adj2" fmla="val 209601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3961112" y="6352398"/>
            <a:ext cx="3533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*Source of Fund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0F339E6-9D16-4B0D-B242-637944F3F534}"/>
              </a:ext>
            </a:extLst>
          </p:cNvPr>
          <p:cNvGrpSpPr/>
          <p:nvPr/>
        </p:nvGrpSpPr>
        <p:grpSpPr>
          <a:xfrm>
            <a:off x="566101" y="1170269"/>
            <a:ext cx="867475" cy="4411135"/>
            <a:chOff x="420804" y="861899"/>
            <a:chExt cx="772800" cy="4178925"/>
          </a:xfrm>
        </p:grpSpPr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352BE13A-3DC2-41ED-B83F-4A1A97B72FE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4D43564B-DF5D-487F-B849-A2E625CC58CC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F553648A-4B7B-4231-B2E9-BBFE17ABC302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D2E014BD-2FA7-4AE4-8737-565DB480324D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8D9486EB-9DBC-4E38-BCBF-B16743872113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F9BC8E02-A430-45D5-BD1E-BD993A44DDC5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4BD2DE23-90DD-44F7-B7E5-A8565190B5F8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B7E4C4BD-3995-4195-B90C-021B56E47A9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3EE762EE-643F-4CC9-AA11-F56A91B0E2BC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96224D0C-4023-4D53-9A26-568CB65B518B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Wave 58">
              <a:extLst>
                <a:ext uri="{FF2B5EF4-FFF2-40B4-BE49-F238E27FC236}">
                  <a16:creationId xmlns:a16="http://schemas.microsoft.com/office/drawing/2014/main" id="{59729617-83B3-4220-8C66-4307CBF21521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21003C56-5241-4724-B372-97E43317239C}"/>
              </a:ext>
            </a:extLst>
          </p:cNvPr>
          <p:cNvSpPr txBox="1"/>
          <p:nvPr/>
        </p:nvSpPr>
        <p:spPr>
          <a:xfrm>
            <a:off x="7060979" y="3693631"/>
            <a:ext cx="4473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Select Others can input items by customers themselves</a:t>
            </a:r>
          </a:p>
        </p:txBody>
      </p:sp>
      <p:pic>
        <p:nvPicPr>
          <p:cNvPr id="48" name="Picture 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B166551-EFBC-48E8-B2E1-898AD5D9D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02587" y="4717948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7031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2.59259E-6 L 3.33333E-6 -0.53033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2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188" y="3549065"/>
            <a:ext cx="2713927" cy="2423280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069" y="2076740"/>
            <a:ext cx="2190880" cy="501857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49650"/>
            <a:ext cx="2840392" cy="608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7924510" y="3439201"/>
            <a:ext cx="2423282" cy="2713926"/>
          </a:xfrm>
          <a:prstGeom prst="wedgeRectCallout">
            <a:avLst>
              <a:gd name="adj1" fmla="val -55198"/>
              <a:gd name="adj2" fmla="val 151947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3663848" y="6340245"/>
            <a:ext cx="3062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*IB/MB Profile Creation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58679C-2ADA-41B3-89AA-BBC4F9F27F69}"/>
              </a:ext>
            </a:extLst>
          </p:cNvPr>
          <p:cNvSpPr txBox="1"/>
          <p:nvPr/>
        </p:nvSpPr>
        <p:spPr>
          <a:xfrm>
            <a:off x="7567837" y="6200036"/>
            <a:ext cx="4473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The tick icon will be green if the UID and </a:t>
            </a:r>
            <a:r>
              <a:rPr lang="en-US" sz="1200" dirty="0" err="1">
                <a:latin typeface="+mj-lt"/>
              </a:rPr>
              <a:t>pwd</a:t>
            </a:r>
            <a:r>
              <a:rPr lang="en-US" sz="1200" dirty="0">
                <a:latin typeface="+mj-lt"/>
              </a:rPr>
              <a:t> match the requirements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7C4B719-6905-42ED-A0FB-63CC0752DCC2}"/>
              </a:ext>
            </a:extLst>
          </p:cNvPr>
          <p:cNvGrpSpPr/>
          <p:nvPr/>
        </p:nvGrpSpPr>
        <p:grpSpPr>
          <a:xfrm>
            <a:off x="657027" y="1170269"/>
            <a:ext cx="867475" cy="4411135"/>
            <a:chOff x="420804" y="861899"/>
            <a:chExt cx="772800" cy="4178925"/>
          </a:xfrm>
        </p:grpSpPr>
        <p:sp>
          <p:nvSpPr>
            <p:cNvPr id="48" name="Wave 47">
              <a:extLst>
                <a:ext uri="{FF2B5EF4-FFF2-40B4-BE49-F238E27FC236}">
                  <a16:creationId xmlns:a16="http://schemas.microsoft.com/office/drawing/2014/main" id="{179AD38F-070E-4FB9-A9FC-67B43594773E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Wave 48">
              <a:extLst>
                <a:ext uri="{FF2B5EF4-FFF2-40B4-BE49-F238E27FC236}">
                  <a16:creationId xmlns:a16="http://schemas.microsoft.com/office/drawing/2014/main" id="{33E599CC-FED7-40DD-B6EE-4B4383AED699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2648B97C-8D7B-4AF6-AE36-9A8251719C1F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Wave 50">
              <a:extLst>
                <a:ext uri="{FF2B5EF4-FFF2-40B4-BE49-F238E27FC236}">
                  <a16:creationId xmlns:a16="http://schemas.microsoft.com/office/drawing/2014/main" id="{F2ABDA5A-F54D-49C7-8B58-D03474F088F2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Wave 51">
              <a:extLst>
                <a:ext uri="{FF2B5EF4-FFF2-40B4-BE49-F238E27FC236}">
                  <a16:creationId xmlns:a16="http://schemas.microsoft.com/office/drawing/2014/main" id="{949AD9F7-6DE6-4B41-8F2F-199E8AACCB2A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Wave 52">
              <a:extLst>
                <a:ext uri="{FF2B5EF4-FFF2-40B4-BE49-F238E27FC236}">
                  <a16:creationId xmlns:a16="http://schemas.microsoft.com/office/drawing/2014/main" id="{58195714-31A0-4958-8E83-45A3BCFE73EC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4" name="Wave 53">
              <a:extLst>
                <a:ext uri="{FF2B5EF4-FFF2-40B4-BE49-F238E27FC236}">
                  <a16:creationId xmlns:a16="http://schemas.microsoft.com/office/drawing/2014/main" id="{3CA99CD0-8ED4-495E-96B3-C7EA295C035F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5" name="Wave 54">
              <a:extLst>
                <a:ext uri="{FF2B5EF4-FFF2-40B4-BE49-F238E27FC236}">
                  <a16:creationId xmlns:a16="http://schemas.microsoft.com/office/drawing/2014/main" id="{DB7F1644-D370-4E0A-95ED-94AE99B3F110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Wave 55">
              <a:extLst>
                <a:ext uri="{FF2B5EF4-FFF2-40B4-BE49-F238E27FC236}">
                  <a16:creationId xmlns:a16="http://schemas.microsoft.com/office/drawing/2014/main" id="{833DD678-EF82-4EB1-8C76-511ADBE7A3C2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Wave 56">
              <a:extLst>
                <a:ext uri="{FF2B5EF4-FFF2-40B4-BE49-F238E27FC236}">
                  <a16:creationId xmlns:a16="http://schemas.microsoft.com/office/drawing/2014/main" id="{25995753-20F2-42C1-86BD-D0FCBF2876DE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60" name="Wave 59">
              <a:extLst>
                <a:ext uri="{FF2B5EF4-FFF2-40B4-BE49-F238E27FC236}">
                  <a16:creationId xmlns:a16="http://schemas.microsoft.com/office/drawing/2014/main" id="{68789DA8-CBE7-496F-86F3-137A2CACCD2F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0" name="Graphic 29" descr="Warning">
            <a:extLst>
              <a:ext uri="{FF2B5EF4-FFF2-40B4-BE49-F238E27FC236}">
                <a16:creationId xmlns:a16="http://schemas.microsoft.com/office/drawing/2014/main" id="{23552058-3570-4180-86B7-8B21C16124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32907" y="1798291"/>
            <a:ext cx="879875" cy="879875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3CC648A-57FE-41CE-A1AA-0541EF5B993E}"/>
              </a:ext>
            </a:extLst>
          </p:cNvPr>
          <p:cNvSpPr/>
          <p:nvPr/>
        </p:nvSpPr>
        <p:spPr>
          <a:xfrm>
            <a:off x="9089043" y="2076740"/>
            <a:ext cx="28081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+mj-lt"/>
              </a:rPr>
              <a:t>Note: Customer with existing active IB profile will skip this step</a:t>
            </a:r>
          </a:p>
        </p:txBody>
      </p:sp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003D1989-444C-49FE-B949-D28FBD4F88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2927" y="4703435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329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48148E-6 L 3.33333E-6 -0.214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8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009" y="1871023"/>
            <a:ext cx="2261938" cy="3182459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465" y="2068626"/>
            <a:ext cx="2266220" cy="13669843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49650"/>
            <a:ext cx="2840392" cy="608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7773749" y="2331285"/>
            <a:ext cx="3182454" cy="2261939"/>
          </a:xfrm>
          <a:prstGeom prst="wedgeRectCallout">
            <a:avLst>
              <a:gd name="adj1" fmla="val 6224"/>
              <a:gd name="adj2" fmla="val 144431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4347993" y="6352398"/>
            <a:ext cx="213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*Preview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D1F2C08-9C8B-47AE-A2F3-06B2F0F6DD4F}"/>
              </a:ext>
            </a:extLst>
          </p:cNvPr>
          <p:cNvGrpSpPr/>
          <p:nvPr/>
        </p:nvGrpSpPr>
        <p:grpSpPr>
          <a:xfrm>
            <a:off x="657027" y="1170269"/>
            <a:ext cx="867475" cy="4411135"/>
            <a:chOff x="420804" y="861899"/>
            <a:chExt cx="772800" cy="4178925"/>
          </a:xfrm>
        </p:grpSpPr>
        <p:sp>
          <p:nvSpPr>
            <p:cNvPr id="48" name="Wave 47">
              <a:extLst>
                <a:ext uri="{FF2B5EF4-FFF2-40B4-BE49-F238E27FC236}">
                  <a16:creationId xmlns:a16="http://schemas.microsoft.com/office/drawing/2014/main" id="{F2395731-E7A5-4115-9912-14F9AE723211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9" name="Wave 48">
              <a:extLst>
                <a:ext uri="{FF2B5EF4-FFF2-40B4-BE49-F238E27FC236}">
                  <a16:creationId xmlns:a16="http://schemas.microsoft.com/office/drawing/2014/main" id="{589CDFF9-7A3B-43AA-A211-3C0DFBB1FF55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0" name="Wave 49">
              <a:extLst>
                <a:ext uri="{FF2B5EF4-FFF2-40B4-BE49-F238E27FC236}">
                  <a16:creationId xmlns:a16="http://schemas.microsoft.com/office/drawing/2014/main" id="{E1A17F0B-713F-4EA5-8FC5-9F0A207872E9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1" name="Wave 50">
              <a:extLst>
                <a:ext uri="{FF2B5EF4-FFF2-40B4-BE49-F238E27FC236}">
                  <a16:creationId xmlns:a16="http://schemas.microsoft.com/office/drawing/2014/main" id="{FEE0F973-CAD8-4745-8D04-650D9CA569A2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2" name="Wave 51">
              <a:extLst>
                <a:ext uri="{FF2B5EF4-FFF2-40B4-BE49-F238E27FC236}">
                  <a16:creationId xmlns:a16="http://schemas.microsoft.com/office/drawing/2014/main" id="{E7B567E0-7F7F-46E2-A53F-364075E342EF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3" name="Wave 52">
              <a:extLst>
                <a:ext uri="{FF2B5EF4-FFF2-40B4-BE49-F238E27FC236}">
                  <a16:creationId xmlns:a16="http://schemas.microsoft.com/office/drawing/2014/main" id="{A9137ADB-C7B7-4E10-8146-5BF164E8832A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4" name="Wave 53">
              <a:extLst>
                <a:ext uri="{FF2B5EF4-FFF2-40B4-BE49-F238E27FC236}">
                  <a16:creationId xmlns:a16="http://schemas.microsoft.com/office/drawing/2014/main" id="{9A3491F3-BEC8-49AA-B13D-75103C55C1FF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5" name="Wave 54">
              <a:extLst>
                <a:ext uri="{FF2B5EF4-FFF2-40B4-BE49-F238E27FC236}">
                  <a16:creationId xmlns:a16="http://schemas.microsoft.com/office/drawing/2014/main" id="{157C9A18-E06B-4112-B078-3D4966C82E47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6" name="Wave 55">
              <a:extLst>
                <a:ext uri="{FF2B5EF4-FFF2-40B4-BE49-F238E27FC236}">
                  <a16:creationId xmlns:a16="http://schemas.microsoft.com/office/drawing/2014/main" id="{58A6FA3C-D624-4A8B-80B8-E8222542A014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7" name="Wave 56">
              <a:extLst>
                <a:ext uri="{FF2B5EF4-FFF2-40B4-BE49-F238E27FC236}">
                  <a16:creationId xmlns:a16="http://schemas.microsoft.com/office/drawing/2014/main" id="{A11C28EC-69D9-4950-AACD-D2394911260A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60" name="Wave 59">
              <a:extLst>
                <a:ext uri="{FF2B5EF4-FFF2-40B4-BE49-F238E27FC236}">
                  <a16:creationId xmlns:a16="http://schemas.microsoft.com/office/drawing/2014/main" id="{6127F9F7-C1E7-41C6-A96D-769F99D896F7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9" name="Graphic 28" descr="Warning">
            <a:extLst>
              <a:ext uri="{FF2B5EF4-FFF2-40B4-BE49-F238E27FC236}">
                <a16:creationId xmlns:a16="http://schemas.microsoft.com/office/drawing/2014/main" id="{5AA8B17C-6E48-42E2-800F-189C723BFC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28375" y="5578642"/>
            <a:ext cx="852359" cy="8798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BA6FAC-F54B-4604-87E1-6A0E937B19BD}"/>
              </a:ext>
            </a:extLst>
          </p:cNvPr>
          <p:cNvSpPr txBox="1"/>
          <p:nvPr/>
        </p:nvSpPr>
        <p:spPr>
          <a:xfrm>
            <a:off x="8980734" y="5787985"/>
            <a:ext cx="255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</a:t>
            </a:r>
            <a:r>
              <a:rPr lang="en-US" sz="1200" dirty="0">
                <a:latin typeface="+mj-lt"/>
              </a:rPr>
              <a:t>Clicking on Edit button will go to the respective page</a:t>
            </a:r>
            <a:endParaRPr lang="en-SG" sz="1200" dirty="0">
              <a:latin typeface="+mj-lt"/>
            </a:endParaRPr>
          </a:p>
        </p:txBody>
      </p:sp>
      <p:pic>
        <p:nvPicPr>
          <p:cNvPr id="31" name="Picture 3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4D7C8DF-60E3-4BBA-8B66-641D1F47C9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61614" y="3593163"/>
            <a:ext cx="391491" cy="391491"/>
          </a:xfrm>
          <a:prstGeom prst="rect">
            <a:avLst/>
          </a:prstGeom>
        </p:spPr>
      </p:pic>
      <p:pic>
        <p:nvPicPr>
          <p:cNvPr id="32" name="Picture 3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59742D3A-B395-4AC7-9074-B2A2618BF3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52927" y="4943229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264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66667E-6 1.85185E-6 L 1.66667E-6 -1.46435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3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722" y="3289317"/>
            <a:ext cx="3254773" cy="1810164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980" y="2080764"/>
            <a:ext cx="2289928" cy="756287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49650"/>
            <a:ext cx="2840392" cy="608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8480025" y="2545549"/>
            <a:ext cx="1853094" cy="3254773"/>
          </a:xfrm>
          <a:prstGeom prst="wedgeRectCallout">
            <a:avLst>
              <a:gd name="adj1" fmla="val -25704"/>
              <a:gd name="adj2" fmla="val 131376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4158214" y="6361311"/>
            <a:ext cx="2289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*Completion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A58679C-2ADA-41B3-89AA-BBC4F9F27F69}"/>
              </a:ext>
            </a:extLst>
          </p:cNvPr>
          <p:cNvSpPr txBox="1"/>
          <p:nvPr/>
        </p:nvSpPr>
        <p:spPr>
          <a:xfrm>
            <a:off x="8220614" y="5496067"/>
            <a:ext cx="44739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j-lt"/>
              </a:rPr>
              <a:t>Can download the Mobile banking app from App Store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B278EAB-3CA4-43A2-84BB-7F22292AEE56}"/>
              </a:ext>
            </a:extLst>
          </p:cNvPr>
          <p:cNvGrpSpPr/>
          <p:nvPr/>
        </p:nvGrpSpPr>
        <p:grpSpPr>
          <a:xfrm>
            <a:off x="745006" y="1223432"/>
            <a:ext cx="867475" cy="4411135"/>
            <a:chOff x="420804" y="861899"/>
            <a:chExt cx="772800" cy="4178925"/>
          </a:xfrm>
        </p:grpSpPr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38A8C33A-B701-47A9-AFFE-4043403744B7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447986CE-9CD7-48F9-A663-121969A70AFC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A3A7DEFD-8F03-47DB-8DB6-FD56DFBB2637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61437230-069F-441A-87D9-2E6CD3094048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AB82B14F-099B-4CBA-9132-C31B295E94C2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1F54CA21-F748-4B32-A934-73AE42309E10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B227210C-18A5-4709-B71F-5C488D0277EC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2229A4E7-35B5-4757-BB99-84ADE21E397B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7DF409F9-508C-4BFB-ACD8-3E27383C9A9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Wave 58">
              <a:extLst>
                <a:ext uri="{FF2B5EF4-FFF2-40B4-BE49-F238E27FC236}">
                  <a16:creationId xmlns:a16="http://schemas.microsoft.com/office/drawing/2014/main" id="{1121D280-C77C-4B50-BC93-2562ECFB3576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63" name="Wave 62">
              <a:extLst>
                <a:ext uri="{FF2B5EF4-FFF2-40B4-BE49-F238E27FC236}">
                  <a16:creationId xmlns:a16="http://schemas.microsoft.com/office/drawing/2014/main" id="{66D0EFDF-1912-44A2-9F8D-DB17F4AB2A10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CBFE0386-64CE-40B2-98B5-CE52D06ECA8B}"/>
              </a:ext>
            </a:extLst>
          </p:cNvPr>
          <p:cNvSpPr txBox="1"/>
          <p:nvPr/>
        </p:nvSpPr>
        <p:spPr>
          <a:xfrm>
            <a:off x="8484866" y="1626846"/>
            <a:ext cx="2239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+mj-lt"/>
              </a:rPr>
              <a:t>Congratulations! We have submitted the application successfully.</a:t>
            </a:r>
          </a:p>
        </p:txBody>
      </p:sp>
      <p:pic>
        <p:nvPicPr>
          <p:cNvPr id="65" name="Picture 6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B64928E-7908-452D-956E-C574F3369E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2456" y="1784781"/>
            <a:ext cx="476316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0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875E-6 -1.11111E-6 L 1.875E-6 -0.58819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6EEB6BB7-C9E6-4B0C-93E2-268FED4A2AC5}"/>
              </a:ext>
            </a:extLst>
          </p:cNvPr>
          <p:cNvSpPr/>
          <p:nvPr/>
        </p:nvSpPr>
        <p:spPr>
          <a:xfrm>
            <a:off x="-6489290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1E6980-D3E4-4DCA-AF1A-2CB2FDAB221F}"/>
              </a:ext>
            </a:extLst>
          </p:cNvPr>
          <p:cNvSpPr/>
          <p:nvPr/>
        </p:nvSpPr>
        <p:spPr>
          <a:xfrm>
            <a:off x="-6489290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15A2D5-2FB8-428A-8B31-BC719E0E9FB8}"/>
              </a:ext>
            </a:extLst>
          </p:cNvPr>
          <p:cNvSpPr/>
          <p:nvPr/>
        </p:nvSpPr>
        <p:spPr>
          <a:xfrm>
            <a:off x="15343239" y="101223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6105AA2-E5D0-47A4-8930-DC2E7ABF436C}"/>
              </a:ext>
            </a:extLst>
          </p:cNvPr>
          <p:cNvSpPr/>
          <p:nvPr/>
        </p:nvSpPr>
        <p:spPr>
          <a:xfrm>
            <a:off x="15343239" y="-2802194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359BF5A-74AB-454B-8F51-FE76B8A2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358" y="1030245"/>
            <a:ext cx="2261939" cy="4023237"/>
          </a:xfrm>
          <a:prstGeom prst="rect">
            <a:avLst/>
          </a:prstGeom>
        </p:spPr>
      </p:pic>
      <p:pic>
        <p:nvPicPr>
          <p:cNvPr id="41" name="Picture 40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48ADFDE6-94FE-40DF-8DE7-38B5FC584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4028" y="997359"/>
            <a:ext cx="3809291" cy="54796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1DE9839-AFBB-488D-BAE5-D5F0AD4C1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4455" y="2076295"/>
            <a:ext cx="2266220" cy="4030849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F6A36FF-51E6-494D-AA59-3C07CBB0A9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137" y="1179677"/>
            <a:ext cx="2840392" cy="90264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6CCD304-7AA2-4474-A541-483601A1CA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3848" y="5306803"/>
            <a:ext cx="2840392" cy="1001179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B8198E05-D64D-4146-BAE4-034DD5A2AC4B}"/>
              </a:ext>
            </a:extLst>
          </p:cNvPr>
          <p:cNvSpPr/>
          <p:nvPr/>
        </p:nvSpPr>
        <p:spPr>
          <a:xfrm>
            <a:off x="3655911" y="0"/>
            <a:ext cx="2848329" cy="117967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D12DD2A-F9DB-4D71-9898-83FCFBCC0937}"/>
              </a:ext>
            </a:extLst>
          </p:cNvPr>
          <p:cNvSpPr/>
          <p:nvPr/>
        </p:nvSpPr>
        <p:spPr>
          <a:xfrm>
            <a:off x="3663848" y="6249650"/>
            <a:ext cx="2840392" cy="6083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/>
          <p:cNvSpPr txBox="1"/>
          <p:nvPr/>
        </p:nvSpPr>
        <p:spPr>
          <a:xfrm>
            <a:off x="1765471" y="241597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flow(Mobile)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C2146319-2452-4319-99E8-A3093BE24062}"/>
              </a:ext>
            </a:extLst>
          </p:cNvPr>
          <p:cNvSpPr/>
          <p:nvPr/>
        </p:nvSpPr>
        <p:spPr>
          <a:xfrm rot="5400000">
            <a:off x="7589707" y="1910894"/>
            <a:ext cx="4023235" cy="2261941"/>
          </a:xfrm>
          <a:prstGeom prst="wedgeRectCallout">
            <a:avLst>
              <a:gd name="adj1" fmla="val 51540"/>
              <a:gd name="adj2" fmla="val 172927"/>
            </a:avLst>
          </a:prstGeom>
          <a:noFill/>
          <a:ln w="28575"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55A4FB3-FA19-4F65-BD9E-A868AB891DFD}"/>
              </a:ext>
            </a:extLst>
          </p:cNvPr>
          <p:cNvSpPr txBox="1"/>
          <p:nvPr/>
        </p:nvSpPr>
        <p:spPr>
          <a:xfrm>
            <a:off x="3915867" y="6321823"/>
            <a:ext cx="2451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*Mobile Banking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654B359-3E30-404C-B1DC-B1C6550A47AB}"/>
              </a:ext>
            </a:extLst>
          </p:cNvPr>
          <p:cNvGrpSpPr/>
          <p:nvPr/>
        </p:nvGrpSpPr>
        <p:grpSpPr>
          <a:xfrm>
            <a:off x="743032" y="1170269"/>
            <a:ext cx="867475" cy="4411135"/>
            <a:chOff x="420804" y="861899"/>
            <a:chExt cx="772800" cy="4178925"/>
          </a:xfrm>
        </p:grpSpPr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65D7EAC8-A7BE-4D7A-B82A-BBFD0145672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34B77F8-FADB-4048-925B-5AA4B0AE7695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894C464B-5573-411C-B8C7-2F1129A77712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4340A29F-441C-452D-A573-CF593700F9AB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21510F39-7E25-4C37-9B4D-8B793784EFEA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4EE768C8-5F7E-4AEA-A31A-C3A28514DF9F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6" name="Wave 35">
              <a:extLst>
                <a:ext uri="{FF2B5EF4-FFF2-40B4-BE49-F238E27FC236}">
                  <a16:creationId xmlns:a16="http://schemas.microsoft.com/office/drawing/2014/main" id="{7A677470-1B07-4386-A2E6-68B712613405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7" name="Wave 36">
              <a:extLst>
                <a:ext uri="{FF2B5EF4-FFF2-40B4-BE49-F238E27FC236}">
                  <a16:creationId xmlns:a16="http://schemas.microsoft.com/office/drawing/2014/main" id="{A1EB6506-E9FF-4E76-9A13-05BFC9B36B4B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8" name="Wave 37">
              <a:extLst>
                <a:ext uri="{FF2B5EF4-FFF2-40B4-BE49-F238E27FC236}">
                  <a16:creationId xmlns:a16="http://schemas.microsoft.com/office/drawing/2014/main" id="{851796AE-4A29-468D-84A2-8AFE5DC5BA5B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40" name="Wave 39">
              <a:extLst>
                <a:ext uri="{FF2B5EF4-FFF2-40B4-BE49-F238E27FC236}">
                  <a16:creationId xmlns:a16="http://schemas.microsoft.com/office/drawing/2014/main" id="{A22BBFCC-8FF9-4869-80E8-73BC90B13613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59" name="Wave 58">
              <a:extLst>
                <a:ext uri="{FF2B5EF4-FFF2-40B4-BE49-F238E27FC236}">
                  <a16:creationId xmlns:a16="http://schemas.microsoft.com/office/drawing/2014/main" id="{FF8DF131-2172-4A17-9E8A-EF9034FE8AA6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rgbClr val="FBB1B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89A755D1-A7CD-4019-B49A-0990F9E32DAB}"/>
              </a:ext>
            </a:extLst>
          </p:cNvPr>
          <p:cNvSpPr txBox="1"/>
          <p:nvPr/>
        </p:nvSpPr>
        <p:spPr>
          <a:xfrm>
            <a:off x="8486840" y="5561315"/>
            <a:ext cx="2498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latin typeface="+mj-lt"/>
              </a:rPr>
              <a:t>Customers can see CASA </a:t>
            </a:r>
            <a:r>
              <a:rPr lang="en-SG" sz="1600" dirty="0" err="1">
                <a:latin typeface="+mj-lt"/>
              </a:rPr>
              <a:t>acc</a:t>
            </a:r>
            <a:r>
              <a:rPr lang="en-SG" sz="1600" dirty="0">
                <a:latin typeface="+mj-lt"/>
              </a:rPr>
              <a:t> in his IB profile immediately after submission.</a:t>
            </a:r>
          </a:p>
        </p:txBody>
      </p:sp>
      <p:pic>
        <p:nvPicPr>
          <p:cNvPr id="48" name="Picture 4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BBB0F2-963B-4189-A4EC-F15E54BAED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4430" y="5719250"/>
            <a:ext cx="476316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87799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1" y="748012"/>
            <a:ext cx="212084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Upload document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6A1D8C-AEA5-4C62-A643-1EF27B6117FB}"/>
              </a:ext>
            </a:extLst>
          </p:cNvPr>
          <p:cNvSpPr/>
          <p:nvPr/>
        </p:nvSpPr>
        <p:spPr>
          <a:xfrm>
            <a:off x="5364783" y="1266788"/>
            <a:ext cx="52161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latin typeface="+mj-lt"/>
                <a:ea typeface="DengXian" panose="02010600030101010101" pitchFamily="2" charset="-122"/>
              </a:rPr>
              <a:t>For better recognition result:</a:t>
            </a:r>
          </a:p>
          <a:p>
            <a:endParaRPr lang="en-SG" sz="2000" dirty="0">
              <a:latin typeface="+mj-lt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SG" sz="2000" dirty="0">
                <a:latin typeface="+mj-lt"/>
                <a:ea typeface="Times New Roman" panose="02020603050405020304" pitchFamily="18" charset="0"/>
              </a:rPr>
              <a:t>The photo needs to take up full screen, or as much as possible</a:t>
            </a:r>
            <a:endParaRPr lang="en-SG" sz="2000" dirty="0">
              <a:latin typeface="+mj-lt"/>
              <a:ea typeface="DengXian" panose="02010600030101010101" pitchFamily="2" charset="-122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"/>
            </a:pPr>
            <a:r>
              <a:rPr lang="en-SG" sz="2000" dirty="0">
                <a:latin typeface="+mj-lt"/>
                <a:ea typeface="Times New Roman" panose="02020603050405020304" pitchFamily="18" charset="0"/>
              </a:rPr>
              <a:t>Under good lighting condition</a:t>
            </a:r>
          </a:p>
          <a:p>
            <a:pPr marL="342900" indent="-342900">
              <a:buFont typeface="Wingdings" panose="05000000000000000000" pitchFamily="2" charset="2"/>
              <a:buChar char=""/>
            </a:pPr>
            <a:r>
              <a:rPr lang="en-SG" sz="2000" dirty="0">
                <a:latin typeface="+mj-lt"/>
                <a:ea typeface="Times New Roman" panose="02020603050405020304" pitchFamily="18" charset="0"/>
              </a:rPr>
              <a:t>Non reflective</a:t>
            </a:r>
            <a:endParaRPr lang="en-SG" sz="2000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B3D271-86C1-4E0E-ADDA-77B888EEEDD8}"/>
              </a:ext>
            </a:extLst>
          </p:cNvPr>
          <p:cNvSpPr/>
          <p:nvPr/>
        </p:nvSpPr>
        <p:spPr>
          <a:xfrm>
            <a:off x="431860" y="3288927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B3DE3C-37A1-49A4-BFCC-D0BAE376D895}"/>
              </a:ext>
            </a:extLst>
          </p:cNvPr>
          <p:cNvSpPr txBox="1"/>
          <p:nvPr/>
        </p:nvSpPr>
        <p:spPr>
          <a:xfrm>
            <a:off x="705697" y="3189857"/>
            <a:ext cx="646435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OCR</a:t>
            </a:r>
          </a:p>
          <a:p>
            <a:r>
              <a:rPr lang="en-GB" sz="1600" dirty="0"/>
              <a:t>triggered automatically to read NID front and back</a:t>
            </a:r>
            <a:endParaRPr lang="en-US" sz="16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4C245B-7926-4B9A-A84B-4F80AC7EDD05}"/>
              </a:ext>
            </a:extLst>
          </p:cNvPr>
          <p:cNvSpPr/>
          <p:nvPr/>
        </p:nvSpPr>
        <p:spPr>
          <a:xfrm>
            <a:off x="870857" y="1249907"/>
            <a:ext cx="40349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 (Headings)"/>
                <a:cs typeface="Arial" panose="020B0604020202020204" pitchFamily="34" charset="0"/>
              </a:rPr>
              <a:t>Format allowed :</a:t>
            </a:r>
          </a:p>
          <a:p>
            <a:pPr marL="800082" lvl="1" indent="-342900">
              <a:buFont typeface="Wingdings" panose="05000000000000000000" pitchFamily="2" charset="2"/>
              <a:buChar char="ü"/>
            </a:pPr>
            <a:r>
              <a:rPr lang="en-US" sz="2000" dirty="0" err="1">
                <a:latin typeface="Calibri Light (Headings)"/>
                <a:cs typeface="Arial" panose="020B0604020202020204" pitchFamily="34" charset="0"/>
              </a:rPr>
              <a:t>Pgn</a:t>
            </a:r>
            <a:endParaRPr lang="en-US" sz="2000" dirty="0">
              <a:latin typeface="Calibri Light (Headings)"/>
              <a:cs typeface="Arial" panose="020B0604020202020204" pitchFamily="34" charset="0"/>
            </a:endParaRPr>
          </a:p>
          <a:p>
            <a:pPr marL="800082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 Light (Headings)"/>
                <a:cs typeface="Arial" panose="020B0604020202020204" pitchFamily="34" charset="0"/>
              </a:rPr>
              <a:t>bmp</a:t>
            </a:r>
          </a:p>
          <a:p>
            <a:pPr marL="800082" lvl="1" indent="-342900">
              <a:buFont typeface="Wingdings" panose="05000000000000000000" pitchFamily="2" charset="2"/>
              <a:buChar char="ü"/>
            </a:pPr>
            <a:r>
              <a:rPr lang="en-US" sz="2000" dirty="0">
                <a:latin typeface="Calibri Light (Headings)"/>
                <a:cs typeface="Arial" panose="020B0604020202020204" pitchFamily="34" charset="0"/>
              </a:rPr>
              <a:t>jpg</a:t>
            </a:r>
          </a:p>
          <a:p>
            <a:pPr marL="800082" lvl="1" indent="-342900"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Calibri Light (Headings)"/>
                <a:cs typeface="Arial" panose="020B0604020202020204" pitchFamily="34" charset="0"/>
              </a:rPr>
              <a:t>Jpeg</a:t>
            </a:r>
            <a:endParaRPr lang="en-US" sz="2000" dirty="0">
              <a:latin typeface="Calibri Light (Headings)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libri Light (Headings)"/>
                <a:cs typeface="Arial" panose="020B0604020202020204" pitchFamily="34" charset="0"/>
              </a:rPr>
              <a:t>Size allowed : less than 5 </a:t>
            </a:r>
            <a:r>
              <a:rPr lang="en-US" sz="2000" dirty="0" err="1">
                <a:latin typeface="Calibri Light (Headings)"/>
                <a:cs typeface="Arial" panose="020B0604020202020204" pitchFamily="34" charset="0"/>
              </a:rPr>
              <a:t>mb</a:t>
            </a:r>
            <a:endParaRPr lang="en-US" sz="2000" dirty="0">
              <a:latin typeface="Calibri Light (Headings)"/>
              <a:cs typeface="Arial" panose="020B0604020202020204" pitchFamily="34" charset="0"/>
            </a:endParaRPr>
          </a:p>
          <a:p>
            <a:pPr lvl="1"/>
            <a:endParaRPr lang="en-GB" altLang="zh-CN" sz="2000" dirty="0">
              <a:latin typeface="Calibri Light (Headings)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DA6212-D33F-4169-A37E-70E8905CA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516559"/>
              </p:ext>
            </p:extLst>
          </p:nvPr>
        </p:nvGraphicFramePr>
        <p:xfrm>
          <a:off x="870857" y="3958440"/>
          <a:ext cx="3667442" cy="26020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67442">
                  <a:extLst>
                    <a:ext uri="{9D8B030D-6E8A-4147-A177-3AD203B41FA5}">
                      <a16:colId xmlns:a16="http://schemas.microsoft.com/office/drawing/2014/main" val="2815959970"/>
                    </a:ext>
                  </a:extLst>
                </a:gridCol>
              </a:tblGrid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>
                          <a:effectLst/>
                        </a:rPr>
                        <a:t>information can be retrieved from OCR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988049"/>
                  </a:ext>
                </a:extLst>
              </a:tr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Chinese Name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2477960"/>
                  </a:ext>
                </a:extLst>
              </a:tr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Birth Date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55057110"/>
                  </a:ext>
                </a:extLst>
              </a:tr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Issue Date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60881690"/>
                  </a:ext>
                </a:extLst>
              </a:tr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Issue Status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9288887"/>
                  </a:ext>
                </a:extLst>
              </a:tr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Issue Place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34077635"/>
                  </a:ext>
                </a:extLst>
              </a:tr>
              <a:tr h="371717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Residential Address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27442837"/>
                  </a:ext>
                </a:extLst>
              </a:tr>
            </a:tbl>
          </a:graphicData>
        </a:graphic>
      </p:graphicFrame>
      <p:sp>
        <p:nvSpPr>
          <p:cNvPr id="14" name="Rectangle 13">
            <a:extLst>
              <a:ext uri="{FF2B5EF4-FFF2-40B4-BE49-F238E27FC236}">
                <a16:creationId xmlns:a16="http://schemas.microsoft.com/office/drawing/2014/main" id="{4B64929A-88BC-4609-8A67-C763BBC42739}"/>
              </a:ext>
            </a:extLst>
          </p:cNvPr>
          <p:cNvSpPr/>
          <p:nvPr/>
        </p:nvSpPr>
        <p:spPr>
          <a:xfrm>
            <a:off x="5676839" y="3513557"/>
            <a:ext cx="55281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dirty="0">
                <a:latin typeface="+mj-lt"/>
                <a:ea typeface="DengXian" panose="02010600030101010101" pitchFamily="2" charset="-122"/>
              </a:rPr>
              <a:t>OCR Rescan logic(Go back to upload a new photo):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A95765-46AC-4030-B0DD-69DB11F061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1606388"/>
              </p:ext>
            </p:extLst>
          </p:nvPr>
        </p:nvGraphicFramePr>
        <p:xfrm>
          <a:off x="5676839" y="3958440"/>
          <a:ext cx="5644305" cy="250041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16283">
                  <a:extLst>
                    <a:ext uri="{9D8B030D-6E8A-4147-A177-3AD203B41FA5}">
                      <a16:colId xmlns:a16="http://schemas.microsoft.com/office/drawing/2014/main" val="3192966861"/>
                    </a:ext>
                  </a:extLst>
                </a:gridCol>
                <a:gridCol w="2270219">
                  <a:extLst>
                    <a:ext uri="{9D8B030D-6E8A-4147-A177-3AD203B41FA5}">
                      <a16:colId xmlns:a16="http://schemas.microsoft.com/office/drawing/2014/main" val="809978333"/>
                    </a:ext>
                  </a:extLst>
                </a:gridCol>
                <a:gridCol w="1957803">
                  <a:extLst>
                    <a:ext uri="{9D8B030D-6E8A-4147-A177-3AD203B41FA5}">
                      <a16:colId xmlns:a16="http://schemas.microsoft.com/office/drawing/2014/main" val="490829226"/>
                    </a:ext>
                  </a:extLst>
                </a:gridCol>
              </a:tblGrid>
              <a:tr h="50008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Case status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customer current step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Trigger OCR?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221580"/>
                  </a:ext>
                </a:extLst>
              </a:tr>
              <a:tr h="50008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Incomplete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PI page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Y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74656914"/>
                  </a:ext>
                </a:extLst>
              </a:tr>
              <a:tr h="50008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Incomplete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Other PI page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N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91280327"/>
                  </a:ext>
                </a:extLst>
              </a:tr>
              <a:tr h="50008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Request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PI page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N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79727568"/>
                  </a:ext>
                </a:extLst>
              </a:tr>
              <a:tr h="500083"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Request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>
                          <a:effectLst/>
                        </a:rPr>
                        <a:t>Other PI page</a:t>
                      </a:r>
                      <a:endParaRPr lang="en-SG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SG" sz="1600" u="none" strike="noStrike" dirty="0">
                          <a:effectLst/>
                        </a:rPr>
                        <a:t>N</a:t>
                      </a:r>
                      <a:endParaRPr lang="en-SG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27934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8609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 animBg="1"/>
      <p:bldP spid="2" grpId="0"/>
      <p:bldP spid="10" grpId="0" animBg="1"/>
      <p:bldP spid="11" grpId="0"/>
      <p:bldP spid="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1" y="822135"/>
            <a:ext cx="46390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Field Pre-population and Edition Logic: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DDA8CE9-AD07-4EE2-BBC5-67C23F57A8F9}"/>
              </a:ext>
            </a:extLst>
          </p:cNvPr>
          <p:cNvSpPr/>
          <p:nvPr/>
        </p:nvSpPr>
        <p:spPr>
          <a:xfrm>
            <a:off x="702201" y="1430079"/>
            <a:ext cx="10227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082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 Light (Headings)"/>
                <a:cs typeface="Arial" panose="020B0604020202020204" pitchFamily="34" charset="0"/>
              </a:rPr>
              <a:t>Pre-population Priority: Finacle&gt;Vision plus &gt; OCR</a:t>
            </a:r>
          </a:p>
          <a:p>
            <a:pPr marL="800082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alibri Light (Headings)"/>
                <a:cs typeface="Arial" panose="020B0604020202020204" pitchFamily="34" charset="0"/>
              </a:rPr>
              <a:t>Chinese name/mobile number/Mailing address is not editable if prepopulated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67D98F9-5669-4222-9B74-5BC327867832}"/>
              </a:ext>
            </a:extLst>
          </p:cNvPr>
          <p:cNvSpPr/>
          <p:nvPr/>
        </p:nvSpPr>
        <p:spPr>
          <a:xfrm>
            <a:off x="457225" y="5096591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4179A-DDDE-41CA-B697-5F621F1049D7}"/>
              </a:ext>
            </a:extLst>
          </p:cNvPr>
          <p:cNvSpPr txBox="1"/>
          <p:nvPr/>
        </p:nvSpPr>
        <p:spPr>
          <a:xfrm>
            <a:off x="854601" y="5038113"/>
            <a:ext cx="25998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Error Message: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748A94A4-A227-4C86-B465-AEC762DA8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1178715"/>
              </p:ext>
            </p:extLst>
          </p:nvPr>
        </p:nvGraphicFramePr>
        <p:xfrm>
          <a:off x="1219218" y="2169903"/>
          <a:ext cx="7953375" cy="234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Worksheet" r:id="rId3" imgW="7953301" imgH="2343224" progId="Excel.Sheet.12">
                  <p:embed/>
                </p:oleObj>
              </mc:Choice>
              <mc:Fallback>
                <p:oleObj name="Worksheet" r:id="rId3" imgW="7953301" imgH="234322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19218" y="2169903"/>
                        <a:ext cx="7953375" cy="2343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09E7491-5607-487A-AB4B-2B7DDF1C7C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901793"/>
              </p:ext>
            </p:extLst>
          </p:nvPr>
        </p:nvGraphicFramePr>
        <p:xfrm>
          <a:off x="1240109" y="5650102"/>
          <a:ext cx="1270862" cy="1072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Worksheet" showAsIcon="1" r:id="rId5" imgW="914400" imgH="771480" progId="Excel.Sheet.8">
                  <p:embed/>
                </p:oleObj>
              </mc:Choice>
              <mc:Fallback>
                <p:oleObj name="Worksheet" showAsIcon="1" r:id="rId5" imgW="914400" imgH="771480" progId="Excel.Sheet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240109" y="5650102"/>
                        <a:ext cx="1270862" cy="1072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09703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936327"/>
            <a:ext cx="7879379" cy="43279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0" y="1277459"/>
            <a:ext cx="6795562" cy="25747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048445" y="1956150"/>
            <a:ext cx="5644721" cy="257473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017022" y="5856850"/>
            <a:ext cx="5644721" cy="2061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571500" y="6096381"/>
            <a:ext cx="6201579" cy="206162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981868" y="0"/>
            <a:ext cx="7412832" cy="123578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724922" y="6302543"/>
            <a:ext cx="7412832" cy="55545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8A001-A0CF-4096-83F0-07D1E6649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" r="11516"/>
          <a:stretch/>
        </p:blipFill>
        <p:spPr>
          <a:xfrm>
            <a:off x="1048445" y="2227960"/>
            <a:ext cx="5782487" cy="35999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72FD1F-FDA1-466C-AAAF-9D987D0B278B}"/>
              </a:ext>
            </a:extLst>
          </p:cNvPr>
          <p:cNvSpPr/>
          <p:nvPr/>
        </p:nvSpPr>
        <p:spPr>
          <a:xfrm>
            <a:off x="447749" y="1072067"/>
            <a:ext cx="72486" cy="41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EC983-BDEA-407D-916E-209C8535637C}"/>
              </a:ext>
            </a:extLst>
          </p:cNvPr>
          <p:cNvSpPr txBox="1"/>
          <p:nvPr/>
        </p:nvSpPr>
        <p:spPr>
          <a:xfrm>
            <a:off x="586117" y="946224"/>
            <a:ext cx="110197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Customer can choose to open TWD CASA, FCCY CASA, TWD and FCCY Investment </a:t>
            </a:r>
            <a:r>
              <a:rPr lang="en-SG" sz="2100" dirty="0" err="1">
                <a:latin typeface="+mj-lt"/>
              </a:rPr>
              <a:t>Acc</a:t>
            </a:r>
            <a:r>
              <a:rPr lang="en-SG" sz="2100" dirty="0">
                <a:latin typeface="+mj-lt"/>
              </a:rPr>
              <a:t> and FD </a:t>
            </a:r>
            <a:r>
              <a:rPr lang="en-SG" sz="2100" dirty="0" err="1">
                <a:latin typeface="+mj-lt"/>
              </a:rPr>
              <a:t>Acc</a:t>
            </a:r>
            <a:endParaRPr lang="en-GB" sz="2100" dirty="0">
              <a:latin typeface="+mj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1DD5E3-6FE1-4FDB-9831-645A2B1F6074}"/>
              </a:ext>
            </a:extLst>
          </p:cNvPr>
          <p:cNvSpPr txBox="1"/>
          <p:nvPr/>
        </p:nvSpPr>
        <p:spPr>
          <a:xfrm>
            <a:off x="1667944" y="6334253"/>
            <a:ext cx="55267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*DAO Application Step 0: MASS Customer*</a:t>
            </a:r>
            <a:endParaRPr lang="en-GB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4223761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D68F00-7666-4382-B8EE-F5653C07E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18" y="963412"/>
            <a:ext cx="1209524" cy="4666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0" y="822135"/>
            <a:ext cx="3887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</a:t>
            </a:r>
            <a:r>
              <a:rPr lang="en-US" altLang="zh-CN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ave: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+mj-lt"/>
              </a:rPr>
              <a:t>start from photo upload page to IB profile creation page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100" dirty="0">
                <a:latin typeface="+mj-lt"/>
              </a:rPr>
              <a:t>Can decide to exit or Continue</a:t>
            </a:r>
          </a:p>
          <a:p>
            <a:endParaRPr lang="en-US" sz="2100" dirty="0">
              <a:latin typeface="+mj-lt"/>
            </a:endParaRPr>
          </a:p>
          <a:p>
            <a:r>
              <a:rPr lang="en-US" sz="2100" dirty="0">
                <a:latin typeface="+mj-lt"/>
              </a:rPr>
              <a:t>    </a:t>
            </a:r>
            <a:endParaRPr lang="en-US" dirty="0">
              <a:latin typeface="+mj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3056A5-1F47-43B5-8950-CB367BD1F156}"/>
              </a:ext>
            </a:extLst>
          </p:cNvPr>
          <p:cNvSpPr/>
          <p:nvPr/>
        </p:nvSpPr>
        <p:spPr>
          <a:xfrm>
            <a:off x="406330" y="3516775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5FA647-C4AA-4911-B737-E189505A0E45}"/>
              </a:ext>
            </a:extLst>
          </p:cNvPr>
          <p:cNvSpPr txBox="1"/>
          <p:nvPr/>
        </p:nvSpPr>
        <p:spPr>
          <a:xfrm>
            <a:off x="731089" y="3516775"/>
            <a:ext cx="22877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Resume:</a:t>
            </a:r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546BCF2-1BCA-4D77-9FE4-183849517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2780" y="1237633"/>
            <a:ext cx="271424" cy="271424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DEDAE85B-650B-4111-B20E-AFE0E40B45E2}"/>
              </a:ext>
            </a:extLst>
          </p:cNvPr>
          <p:cNvSpPr/>
          <p:nvPr/>
        </p:nvSpPr>
        <p:spPr>
          <a:xfrm rot="5400000">
            <a:off x="7173971" y="-466215"/>
            <a:ext cx="2441572" cy="5217518"/>
          </a:xfrm>
          <a:prstGeom prst="wedgeRectCallout">
            <a:avLst>
              <a:gd name="adj1" fmla="val -31939"/>
              <a:gd name="adj2" fmla="val 6133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1A6FE-3A14-4FAC-888B-9AA9F5539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6000" y="921757"/>
            <a:ext cx="5217517" cy="244157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3F4D9CF-51CA-4AC5-B86C-6693FD0082BC}"/>
              </a:ext>
            </a:extLst>
          </p:cNvPr>
          <p:cNvSpPr/>
          <p:nvPr/>
        </p:nvSpPr>
        <p:spPr>
          <a:xfrm>
            <a:off x="755497" y="3960797"/>
            <a:ext cx="39462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G" sz="2000" dirty="0">
                <a:latin typeface="+mj-lt"/>
                <a:ea typeface="DengXian" panose="02010600030101010101" pitchFamily="2" charset="-122"/>
              </a:rPr>
              <a:t>Have two methods to Resume: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000" dirty="0">
                <a:latin typeface="+mj-lt"/>
                <a:ea typeface="DengXian" panose="02010600030101010101" pitchFamily="2" charset="-122"/>
              </a:rPr>
              <a:t>Click </a:t>
            </a:r>
            <a:r>
              <a:rPr lang="en-SG" sz="2000" dirty="0" err="1">
                <a:latin typeface="+mj-lt"/>
                <a:ea typeface="DengXian" panose="02010600030101010101" pitchFamily="2" charset="-122"/>
              </a:rPr>
              <a:t>url</a:t>
            </a:r>
            <a:r>
              <a:rPr lang="en-SG" sz="2000" dirty="0">
                <a:latin typeface="+mj-lt"/>
                <a:ea typeface="DengXian" panose="02010600030101010101" pitchFamily="2" charset="-122"/>
              </a:rPr>
              <a:t> in incomplete/request notifications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SG" sz="2000" dirty="0">
                <a:latin typeface="+mj-lt"/>
                <a:ea typeface="DengXian" panose="02010600030101010101" pitchFamily="2" charset="-122"/>
              </a:rPr>
              <a:t>Back from Welcome page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BC19125B-2FD9-4E64-B033-79ACD8F650A1}"/>
              </a:ext>
            </a:extLst>
          </p:cNvPr>
          <p:cNvSpPr/>
          <p:nvPr/>
        </p:nvSpPr>
        <p:spPr>
          <a:xfrm rot="5400000">
            <a:off x="7189076" y="2685395"/>
            <a:ext cx="2447038" cy="5138336"/>
          </a:xfrm>
          <a:prstGeom prst="wedgeRectCallout">
            <a:avLst>
              <a:gd name="adj1" fmla="val -20022"/>
              <a:gd name="adj2" fmla="val 75596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C1CC82-DBC3-4C1F-9A68-41A3E7A924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7942" y="4031044"/>
            <a:ext cx="5115532" cy="2441571"/>
          </a:xfrm>
          <a:prstGeom prst="rect">
            <a:avLst/>
          </a:prstGeom>
        </p:spPr>
      </p:pic>
      <p:pic>
        <p:nvPicPr>
          <p:cNvPr id="17" name="Graphic 16" descr="Warning">
            <a:extLst>
              <a:ext uri="{FF2B5EF4-FFF2-40B4-BE49-F238E27FC236}">
                <a16:creationId xmlns:a16="http://schemas.microsoft.com/office/drawing/2014/main" id="{33B7650B-1947-4FEE-96D6-8571440C8D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700" y="5778933"/>
            <a:ext cx="518892" cy="53564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DA3448-AE8E-4416-B08A-BCC9055DB481}"/>
              </a:ext>
            </a:extLst>
          </p:cNvPr>
          <p:cNvSpPr txBox="1"/>
          <p:nvPr/>
        </p:nvSpPr>
        <p:spPr>
          <a:xfrm>
            <a:off x="923808" y="5816660"/>
            <a:ext cx="43487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Customer can select to start new or continue previous application</a:t>
            </a:r>
          </a:p>
        </p:txBody>
      </p:sp>
    </p:spTree>
    <p:extLst>
      <p:ext uri="{BB962C8B-B14F-4D97-AF65-F5344CB8AC3E}">
        <p14:creationId xmlns:p14="http://schemas.microsoft.com/office/powerpoint/2010/main" val="28022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4" grpId="0"/>
      <p:bldP spid="10" grpId="0" animBg="1"/>
      <p:bldP spid="11" grpId="0"/>
      <p:bldP spid="3" grpId="0" animBg="1"/>
      <p:bldP spid="14" grpId="0"/>
      <p:bldP spid="15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E9955A-E982-40C0-AAF0-8EDD35EF8666}"/>
              </a:ext>
            </a:extLst>
          </p:cNvPr>
          <p:cNvSpPr/>
          <p:nvPr/>
        </p:nvSpPr>
        <p:spPr>
          <a:xfrm>
            <a:off x="615107" y="1256407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0E2B87-D6A4-40EA-9CA1-2AD8E559DF47}"/>
              </a:ext>
            </a:extLst>
          </p:cNvPr>
          <p:cNvSpPr txBox="1"/>
          <p:nvPr/>
        </p:nvSpPr>
        <p:spPr>
          <a:xfrm>
            <a:off x="1001580" y="1256407"/>
            <a:ext cx="22877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Timeout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85F1C62-7405-4087-8021-CBDC8D7EA49B}"/>
              </a:ext>
            </a:extLst>
          </p:cNvPr>
          <p:cNvSpPr/>
          <p:nvPr/>
        </p:nvSpPr>
        <p:spPr>
          <a:xfrm>
            <a:off x="723946" y="1837001"/>
            <a:ext cx="5586729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 (Headings)"/>
                <a:cs typeface="Arial" panose="020B0604020202020204" pitchFamily="34" charset="0"/>
              </a:rPr>
              <a:t>Idle timeout:</a:t>
            </a:r>
          </a:p>
          <a:p>
            <a:pPr marL="342900" indent="-342900">
              <a:buFont typeface="+mj-lt"/>
              <a:buAutoNum type="alphaLcPeriod"/>
            </a:pPr>
            <a:r>
              <a:rPr lang="en-US" dirty="0"/>
              <a:t>The timeout value is 10 minutes</a:t>
            </a:r>
          </a:p>
          <a:p>
            <a:pPr marL="342900" indent="-342900">
              <a:buAutoNum type="alphaLcPeriod" startAt="2"/>
            </a:pPr>
            <a:r>
              <a:rPr lang="en-US" dirty="0"/>
              <a:t>Warning message  after 5 minutes </a:t>
            </a:r>
          </a:p>
          <a:p>
            <a:pPr marL="342900" indent="-342900">
              <a:buAutoNum type="alphaLcPeriod" startAt="3"/>
            </a:pPr>
            <a:r>
              <a:rPr lang="en-US" dirty="0"/>
              <a:t>Enable this from Welcome page until the Completion screen</a:t>
            </a:r>
          </a:p>
          <a:p>
            <a:pPr marL="342900" indent="-342900">
              <a:buAutoNum type="alphaLcPeriod" startAt="3"/>
            </a:pPr>
            <a:endParaRPr lang="en-US" dirty="0"/>
          </a:p>
          <a:p>
            <a:pPr marL="342900" indent="-342900">
              <a:buAutoNum type="alphaLcPeriod" startAt="3"/>
            </a:pPr>
            <a:endParaRPr lang="en-US" dirty="0"/>
          </a:p>
          <a:p>
            <a:pPr marL="342900" indent="-342900">
              <a:buAutoNum type="alphaLcPeriod" startAt="3"/>
            </a:pPr>
            <a:endParaRPr lang="en-US" dirty="0"/>
          </a:p>
          <a:p>
            <a:r>
              <a:rPr lang="en-US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Calibri Light (Headings)"/>
                <a:cs typeface="Arial" panose="020B0604020202020204" pitchFamily="34" charset="0"/>
              </a:rPr>
              <a:t>Absolute timeout:</a:t>
            </a:r>
          </a:p>
          <a:p>
            <a:pPr marL="342900" indent="-342900">
              <a:buFont typeface="+mj-lt"/>
              <a:buAutoNum type="alphaLcPeriod"/>
            </a:pPr>
            <a:r>
              <a:rPr lang="en-US" altLang="zh-CN" dirty="0">
                <a:cs typeface="Arial" panose="020B0604020202020204" pitchFamily="34" charset="0"/>
              </a:rPr>
              <a:t>The value is 30 minutes</a:t>
            </a:r>
          </a:p>
          <a:p>
            <a:pPr marL="342900" indent="-342900">
              <a:buAutoNum type="alphaLcPeriod" startAt="2"/>
            </a:pPr>
            <a:r>
              <a:rPr lang="en-US" altLang="zh-CN" dirty="0">
                <a:cs typeface="Arial" panose="020B0604020202020204" pitchFamily="34" charset="0"/>
              </a:rPr>
              <a:t>Warning message after 25 minutes </a:t>
            </a:r>
          </a:p>
          <a:p>
            <a:pPr marL="342900" indent="-342900">
              <a:buAutoNum type="alphaLcPeriod" startAt="3"/>
            </a:pPr>
            <a:r>
              <a:rPr lang="en-US" altLang="zh-CN" dirty="0">
                <a:cs typeface="Arial" panose="020B0604020202020204" pitchFamily="34" charset="0"/>
              </a:rPr>
              <a:t>Force logout after 30 minutes with one option to</a:t>
            </a:r>
          </a:p>
          <a:p>
            <a:r>
              <a:rPr lang="en-US" altLang="zh-CN" dirty="0">
                <a:cs typeface="Arial" panose="020B0604020202020204" pitchFamily="34" charset="0"/>
              </a:rPr>
              <a:t>       close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altLang="zh-CN" sz="2000" dirty="0">
              <a:latin typeface="Calibri Light (Headings)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4142DE-EDDE-44EE-B330-5130A9300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17" y="3807292"/>
            <a:ext cx="5297714" cy="2452914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C8404F92-9D0C-4BE9-A723-FC0C9A20487B}"/>
              </a:ext>
            </a:extLst>
          </p:cNvPr>
          <p:cNvSpPr/>
          <p:nvPr/>
        </p:nvSpPr>
        <p:spPr>
          <a:xfrm rot="5400000">
            <a:off x="7841916" y="2384894"/>
            <a:ext cx="2452913" cy="5297714"/>
          </a:xfrm>
          <a:prstGeom prst="wedgeRectCallout">
            <a:avLst>
              <a:gd name="adj1" fmla="val -19200"/>
              <a:gd name="adj2" fmla="val 83048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398608-1F81-4BD2-A2EF-88E2F3D70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517" y="1013290"/>
            <a:ext cx="5297715" cy="2464330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09F4F57-894C-4F0B-B2DA-F6DE82BFFAF1}"/>
              </a:ext>
            </a:extLst>
          </p:cNvPr>
          <p:cNvSpPr/>
          <p:nvPr/>
        </p:nvSpPr>
        <p:spPr>
          <a:xfrm rot="5400000">
            <a:off x="7841915" y="-409109"/>
            <a:ext cx="2452913" cy="5297714"/>
          </a:xfrm>
          <a:prstGeom prst="wedgeRectCallout">
            <a:avLst>
              <a:gd name="adj1" fmla="val -15650"/>
              <a:gd name="adj2" fmla="val 81131"/>
            </a:avLst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78611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3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0" y="822135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SMS/ Email Notification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FE7AA-0AFB-4115-BAB0-DCDC6933E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156" y="485356"/>
            <a:ext cx="3045244" cy="30452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3E4CD3-F085-40A4-A1D6-298BF7CB0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9543" y="3805240"/>
            <a:ext cx="2784470" cy="278447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C0A24C7-3885-40C4-9D2D-9BDD19965C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967510"/>
              </p:ext>
            </p:extLst>
          </p:nvPr>
        </p:nvGraphicFramePr>
        <p:xfrm>
          <a:off x="745742" y="2007978"/>
          <a:ext cx="6858001" cy="3478422"/>
        </p:xfrm>
        <a:graphic>
          <a:graphicData uri="http://schemas.openxmlformats.org/drawingml/2006/table">
            <a:tbl>
              <a:tblPr/>
              <a:tblGrid>
                <a:gridCol w="2118938">
                  <a:extLst>
                    <a:ext uri="{9D8B030D-6E8A-4147-A177-3AD203B41FA5}">
                      <a16:colId xmlns:a16="http://schemas.microsoft.com/office/drawing/2014/main" val="682130299"/>
                    </a:ext>
                  </a:extLst>
                </a:gridCol>
                <a:gridCol w="1741463">
                  <a:extLst>
                    <a:ext uri="{9D8B030D-6E8A-4147-A177-3AD203B41FA5}">
                      <a16:colId xmlns:a16="http://schemas.microsoft.com/office/drawing/2014/main" val="3180769687"/>
                    </a:ext>
                  </a:extLst>
                </a:gridCol>
                <a:gridCol w="561455">
                  <a:extLst>
                    <a:ext uri="{9D8B030D-6E8A-4147-A177-3AD203B41FA5}">
                      <a16:colId xmlns:a16="http://schemas.microsoft.com/office/drawing/2014/main" val="55138227"/>
                    </a:ext>
                  </a:extLst>
                </a:gridCol>
                <a:gridCol w="1141943">
                  <a:extLst>
                    <a:ext uri="{9D8B030D-6E8A-4147-A177-3AD203B41FA5}">
                      <a16:colId xmlns:a16="http://schemas.microsoft.com/office/drawing/2014/main" val="2003890334"/>
                    </a:ext>
                  </a:extLst>
                </a:gridCol>
                <a:gridCol w="1294202">
                  <a:extLst>
                    <a:ext uri="{9D8B030D-6E8A-4147-A177-3AD203B41FA5}">
                      <a16:colId xmlns:a16="http://schemas.microsoft.com/office/drawing/2014/main" val="619067246"/>
                    </a:ext>
                  </a:extLst>
                </a:gridCol>
              </a:tblGrid>
              <a:tr h="2762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Scenario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Date to send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Times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SMS Sample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8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Email Sample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99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366800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submssion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B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528370"/>
                  </a:ext>
                </a:extLst>
              </a:tr>
              <a:tr h="5905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approval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B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827931"/>
                  </a:ext>
                </a:extLst>
              </a:tr>
              <a:tr h="6286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requested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B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1232094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rejected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B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Immediately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20323"/>
                  </a:ext>
                </a:extLst>
              </a:tr>
              <a:tr h="687597">
                <a:tc>
                  <a:txBody>
                    <a:bodyPr/>
                    <a:lstStyle/>
                    <a:p>
                      <a:pPr algn="l" rtl="0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 saved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BBB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 PM Next Day</a:t>
                      </a:r>
                      <a:b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Every 2 Days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SG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DF0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982360"/>
                  </a:ext>
                </a:extLst>
              </a:tr>
            </a:tbl>
          </a:graphicData>
        </a:graphic>
      </p:graphicFrame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ED30C898-3421-4743-8BE6-C6C77EF76C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2810869"/>
              </p:ext>
            </p:extLst>
          </p:nvPr>
        </p:nvGraphicFramePr>
        <p:xfrm>
          <a:off x="5342636" y="241753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2636" y="241753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F225281C-B199-4E4B-A48E-15CA4F1BC34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1288643"/>
              </p:ext>
            </p:extLst>
          </p:nvPr>
        </p:nvGraphicFramePr>
        <p:xfrm>
          <a:off x="5342636" y="304165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" name="Packager Shell Object" showAsIcon="1" r:id="rId7" imgW="914400" imgH="771480" progId="Package">
                  <p:embed/>
                </p:oleObj>
              </mc:Choice>
              <mc:Fallback>
                <p:oleObj name="Packager Shell Object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42636" y="304165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>
            <a:extLst>
              <a:ext uri="{FF2B5EF4-FFF2-40B4-BE49-F238E27FC236}">
                <a16:creationId xmlns:a16="http://schemas.microsoft.com/office/drawing/2014/main" id="{ABCE4BDB-796D-4CD0-9E30-37F515749D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2988068"/>
              </p:ext>
            </p:extLst>
          </p:nvPr>
        </p:nvGraphicFramePr>
        <p:xfrm>
          <a:off x="5342636" y="487113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Packager Shell Object" showAsIcon="1" r:id="rId9" imgW="914400" imgH="771480" progId="Package">
                  <p:embed/>
                </p:oleObj>
              </mc:Choice>
              <mc:Fallback>
                <p:oleObj name="Packager Shell Object" showAsIcon="1" r:id="rId9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42636" y="487113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>
            <a:extLst>
              <a:ext uri="{FF2B5EF4-FFF2-40B4-BE49-F238E27FC236}">
                <a16:creationId xmlns:a16="http://schemas.microsoft.com/office/drawing/2014/main" id="{3AB01EE6-559A-4880-8232-DFA7BB4EE7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9868356"/>
              </p:ext>
            </p:extLst>
          </p:nvPr>
        </p:nvGraphicFramePr>
        <p:xfrm>
          <a:off x="5342636" y="361972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1" name="Packager Shell Object" showAsIcon="1" r:id="rId11" imgW="914400" imgH="771480" progId="Package">
                  <p:embed/>
                </p:oleObj>
              </mc:Choice>
              <mc:Fallback>
                <p:oleObj name="Packager Shell Object" showAsIcon="1" r:id="rId11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342636" y="361972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>
            <a:extLst>
              <a:ext uri="{FF2B5EF4-FFF2-40B4-BE49-F238E27FC236}">
                <a16:creationId xmlns:a16="http://schemas.microsoft.com/office/drawing/2014/main" id="{EE6EA10E-5208-4083-BD5E-18147B4099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3524199"/>
              </p:ext>
            </p:extLst>
          </p:nvPr>
        </p:nvGraphicFramePr>
        <p:xfrm>
          <a:off x="5342636" y="424384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Packager Shell Object" showAsIcon="1" r:id="rId13" imgW="914400" imgH="771480" progId="Package">
                  <p:embed/>
                </p:oleObj>
              </mc:Choice>
              <mc:Fallback>
                <p:oleObj name="Packager Shell Object" showAsIcon="1" r:id="rId1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42636" y="424384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AEFA47DD-E8ED-48CA-A90E-FB97F99740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6805135"/>
              </p:ext>
            </p:extLst>
          </p:nvPr>
        </p:nvGraphicFramePr>
        <p:xfrm>
          <a:off x="6682449" y="2426607"/>
          <a:ext cx="58896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Packager Shell Object" showAsIcon="1" r:id="rId15" imgW="589320" imgH="392400" progId="Package">
                  <p:embed/>
                </p:oleObj>
              </mc:Choice>
              <mc:Fallback>
                <p:oleObj name="Packager Shell Object" showAsIcon="1" r:id="rId15" imgW="58932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682449" y="2426607"/>
                        <a:ext cx="588963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>
            <a:extLst>
              <a:ext uri="{FF2B5EF4-FFF2-40B4-BE49-F238E27FC236}">
                <a16:creationId xmlns:a16="http://schemas.microsoft.com/office/drawing/2014/main" id="{4DEDC9F7-D314-4E3E-8C65-32279B0991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2443401"/>
              </p:ext>
            </p:extLst>
          </p:nvPr>
        </p:nvGraphicFramePr>
        <p:xfrm>
          <a:off x="6604403" y="3041650"/>
          <a:ext cx="712787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4" name="Packager Shell Object" showAsIcon="1" r:id="rId17" imgW="712800" imgH="392400" progId="Package">
                  <p:embed/>
                </p:oleObj>
              </mc:Choice>
              <mc:Fallback>
                <p:oleObj name="Packager Shell Object" showAsIcon="1" r:id="rId17" imgW="71280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604403" y="3041650"/>
                        <a:ext cx="712787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>
            <a:extLst>
              <a:ext uri="{FF2B5EF4-FFF2-40B4-BE49-F238E27FC236}">
                <a16:creationId xmlns:a16="http://schemas.microsoft.com/office/drawing/2014/main" id="{5E7D8DF7-744C-47D7-A1FB-C7BD7570888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915314"/>
              </p:ext>
            </p:extLst>
          </p:nvPr>
        </p:nvGraphicFramePr>
        <p:xfrm>
          <a:off x="6567889" y="4871130"/>
          <a:ext cx="785813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5" name="Packager Shell Object" showAsIcon="1" r:id="rId19" imgW="785520" imgH="392400" progId="Package">
                  <p:embed/>
                </p:oleObj>
              </mc:Choice>
              <mc:Fallback>
                <p:oleObj name="Packager Shell Object" showAsIcon="1" r:id="rId19" imgW="78552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567889" y="4871130"/>
                        <a:ext cx="785813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270BA19B-0146-4C3B-A86A-5F04421003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4886390"/>
              </p:ext>
            </p:extLst>
          </p:nvPr>
        </p:nvGraphicFramePr>
        <p:xfrm>
          <a:off x="6711817" y="4264931"/>
          <a:ext cx="53022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Packager Shell Object" showAsIcon="1" r:id="rId21" imgW="531000" imgH="392400" progId="Package">
                  <p:embed/>
                </p:oleObj>
              </mc:Choice>
              <mc:Fallback>
                <p:oleObj name="Packager Shell Object" showAsIcon="1" r:id="rId21" imgW="53100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711817" y="4264931"/>
                        <a:ext cx="530225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AB71DAB7-4C9E-4077-A6E6-82A56D2FD4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515831"/>
              </p:ext>
            </p:extLst>
          </p:nvPr>
        </p:nvGraphicFramePr>
        <p:xfrm>
          <a:off x="6645937" y="3624263"/>
          <a:ext cx="625475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Packager Shell Object" showAsIcon="1" r:id="rId23" imgW="625680" imgH="392400" progId="Package">
                  <p:embed/>
                </p:oleObj>
              </mc:Choice>
              <mc:Fallback>
                <p:oleObj name="Packager Shell Object" showAsIcon="1" r:id="rId23" imgW="625680" imgH="392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645937" y="3624263"/>
                        <a:ext cx="625475" cy="392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11365280"/>
      </p:ext>
    </p:extLst>
  </p:cSld>
  <p:clrMapOvr>
    <a:masterClrMapping/>
  </p:clrMapOvr>
  <p:transition spd="slow"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8BB73-5DB8-4996-BD16-1A2C7764B60F}"/>
              </a:ext>
            </a:extLst>
          </p:cNvPr>
          <p:cNvSpPr txBox="1"/>
          <p:nvPr/>
        </p:nvSpPr>
        <p:spPr>
          <a:xfrm>
            <a:off x="907626" y="742937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Reports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D85A06-9D43-40E0-B2DD-F0070ED8B747}"/>
              </a:ext>
            </a:extLst>
          </p:cNvPr>
          <p:cNvSpPr/>
          <p:nvPr/>
        </p:nvSpPr>
        <p:spPr>
          <a:xfrm>
            <a:off x="660433" y="742937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95C74DE-80FA-4DCF-9C5D-BC4F77FD6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153682"/>
              </p:ext>
            </p:extLst>
          </p:nvPr>
        </p:nvGraphicFramePr>
        <p:xfrm>
          <a:off x="493485" y="1785257"/>
          <a:ext cx="6560457" cy="3652669"/>
        </p:xfrm>
        <a:graphic>
          <a:graphicData uri="http://schemas.openxmlformats.org/drawingml/2006/table">
            <a:tbl>
              <a:tblPr firstRow="1" firstCol="1" bandRow="1">
                <a:tableStyleId>{0660B408-B3CF-4A94-85FC-2B1E0A45F4A2}</a:tableStyleId>
              </a:tblPr>
              <a:tblGrid>
                <a:gridCol w="3169658">
                  <a:extLst>
                    <a:ext uri="{9D8B030D-6E8A-4147-A177-3AD203B41FA5}">
                      <a16:colId xmlns:a16="http://schemas.microsoft.com/office/drawing/2014/main" val="739574269"/>
                    </a:ext>
                  </a:extLst>
                </a:gridCol>
                <a:gridCol w="2297968">
                  <a:extLst>
                    <a:ext uri="{9D8B030D-6E8A-4147-A177-3AD203B41FA5}">
                      <a16:colId xmlns:a16="http://schemas.microsoft.com/office/drawing/2014/main" val="459557154"/>
                    </a:ext>
                  </a:extLst>
                </a:gridCol>
                <a:gridCol w="1092831">
                  <a:extLst>
                    <a:ext uri="{9D8B030D-6E8A-4147-A177-3AD203B41FA5}">
                      <a16:colId xmlns:a16="http://schemas.microsoft.com/office/drawing/2014/main" val="85063871"/>
                    </a:ext>
                  </a:extLst>
                </a:gridCol>
              </a:tblGrid>
              <a:tr h="4379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Report Name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Frequency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Format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4194564048"/>
                  </a:ext>
                </a:extLst>
              </a:tr>
              <a:tr h="43794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Audit_Trail_Report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Adhoc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Excel/PDF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575034952"/>
                  </a:ext>
                </a:extLst>
              </a:tr>
              <a:tr h="440708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Daily_Transaction_Report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Adhoc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736407805"/>
                  </a:ext>
                </a:extLst>
              </a:tr>
              <a:tr h="43394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DAO_Same_IP_mobile_e-mail_Mailing</a:t>
                      </a:r>
                      <a:r>
                        <a:rPr lang="en-US" sz="1200" dirty="0">
                          <a:effectLst/>
                        </a:rPr>
                        <a:t> report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Monthly and Weekly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881721340"/>
                  </a:ext>
                </a:extLst>
              </a:tr>
              <a:tr h="433946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Statistics reports</a:t>
                      </a:r>
                      <a:endParaRPr lang="en-SG" sz="12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Adhoc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921074949"/>
                  </a:ext>
                </a:extLst>
              </a:tr>
              <a:tr h="33687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NTB application report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Adhoc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3541007824"/>
                  </a:ext>
                </a:extLst>
              </a:tr>
              <a:tr h="35372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NTB Monthly Summary Report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Monthly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735456824"/>
                  </a:ext>
                </a:extLst>
              </a:tr>
              <a:tr h="336877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NTB Weekly Summary Report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Weekly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115847133"/>
                  </a:ext>
                </a:extLst>
              </a:tr>
              <a:tr h="440715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Manual UID and PWD creation Report</a:t>
                      </a:r>
                      <a:endParaRPr lang="en-SG" sz="1200" dirty="0">
                        <a:effectLst/>
                      </a:endParaRPr>
                    </a:p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Adhoc</a:t>
                      </a:r>
                      <a:endParaRPr lang="en-SG" sz="1200" dirty="0">
                        <a:effectLst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Excel/PDF</a:t>
                      </a:r>
                      <a:endParaRPr kumimoji="0" lang="en-SG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imSun" panose="02010600030101010101" pitchFamily="2" charset="-122"/>
                        <a:ea typeface="SimSun" panose="02010600030101010101" pitchFamily="2" charset="-122"/>
                        <a:cs typeface="PMingLiU" panose="02020500000000000000" pitchFamily="18" charset="-120"/>
                      </a:endParaRPr>
                    </a:p>
                  </a:txBody>
                  <a:tcPr marL="17780" marR="17780" marT="0" marB="0" anchor="ctr"/>
                </a:tc>
                <a:extLst>
                  <a:ext uri="{0D108BD9-81ED-4DB2-BD59-A6C34878D82A}">
                    <a16:rowId xmlns:a16="http://schemas.microsoft.com/office/drawing/2014/main" val="1049745196"/>
                  </a:ext>
                </a:extLst>
              </a:tr>
            </a:tbl>
          </a:graphicData>
        </a:graphic>
      </p:graphicFrame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B49754B6-B91C-4C6D-92D8-DF7922D54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472" y="1158435"/>
            <a:ext cx="1981200" cy="1981200"/>
          </a:xfrm>
          <a:prstGeom prst="rect">
            <a:avLst/>
          </a:prstGeom>
        </p:spPr>
      </p:pic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EB7DA4DA-6364-4143-9422-641FC94D9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472" y="3588462"/>
            <a:ext cx="2143761" cy="2143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58685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907625" y="857517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IWF Screen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533441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9" name="Picture 1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E9F91EF6-3F20-4406-BF81-978045360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689"/>
          <a:stretch/>
        </p:blipFill>
        <p:spPr>
          <a:xfrm>
            <a:off x="533441" y="1426960"/>
            <a:ext cx="5730920" cy="33324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7FDB74-C3CA-4B6E-81E8-D95574BBCFFE}"/>
              </a:ext>
            </a:extLst>
          </p:cNvPr>
          <p:cNvSpPr txBox="1"/>
          <p:nvPr/>
        </p:nvSpPr>
        <p:spPr>
          <a:xfrm>
            <a:off x="2563680" y="5187312"/>
            <a:ext cx="284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>
                <a:latin typeface="+mj-lt"/>
              </a:rPr>
              <a:t>Workflow 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  <p:pic>
        <p:nvPicPr>
          <p:cNvPr id="25" name="Picture 2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4C31370-4AAD-4866-B61F-6DDABB1E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14" y="1426960"/>
            <a:ext cx="5572057" cy="2947946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FF96AFB-3CD8-4206-A86A-01C260E2E550}"/>
              </a:ext>
            </a:extLst>
          </p:cNvPr>
          <p:cNvSpPr/>
          <p:nvPr/>
        </p:nvSpPr>
        <p:spPr>
          <a:xfrm>
            <a:off x="533442" y="1426959"/>
            <a:ext cx="5730920" cy="3130527"/>
          </a:xfrm>
          <a:prstGeom prst="rect">
            <a:avLst/>
          </a:prstGeom>
          <a:noFill/>
          <a:ln>
            <a:solidFill>
              <a:srgbClr val="FC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ED6476-1B70-47DE-AD61-32D96733461E}"/>
              </a:ext>
            </a:extLst>
          </p:cNvPr>
          <p:cNvSpPr/>
          <p:nvPr/>
        </p:nvSpPr>
        <p:spPr>
          <a:xfrm>
            <a:off x="6461080" y="1425646"/>
            <a:ext cx="5600291" cy="3130527"/>
          </a:xfrm>
          <a:prstGeom prst="rect">
            <a:avLst/>
          </a:prstGeom>
          <a:noFill/>
          <a:ln>
            <a:solidFill>
              <a:srgbClr val="FC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43F59-F48F-4FD6-A94B-534BE5C478FA}"/>
              </a:ext>
            </a:extLst>
          </p:cNvPr>
          <p:cNvSpPr txBox="1"/>
          <p:nvPr/>
        </p:nvSpPr>
        <p:spPr>
          <a:xfrm>
            <a:off x="8347624" y="5187312"/>
            <a:ext cx="284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>
                <a:latin typeface="+mj-lt"/>
              </a:rPr>
              <a:t>Portal  </a:t>
            </a:r>
            <a:r>
              <a:rPr lang="en-SG" altLang="zh-CN" dirty="0">
                <a:latin typeface="+mj-lt"/>
              </a:rPr>
              <a:t>P</a:t>
            </a:r>
            <a:r>
              <a:rPr lang="en-SG" dirty="0">
                <a:latin typeface="+mj-lt"/>
              </a:rPr>
              <a:t>age*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05661949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907625" y="857517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IWF Screen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533441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F91EF6-3F20-4406-BF81-97804536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1" y="1426959"/>
            <a:ext cx="5730920" cy="312921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7FDB74-C3CA-4B6E-81E8-D95574BBCFFE}"/>
              </a:ext>
            </a:extLst>
          </p:cNvPr>
          <p:cNvSpPr txBox="1"/>
          <p:nvPr/>
        </p:nvSpPr>
        <p:spPr>
          <a:xfrm>
            <a:off x="2563680" y="5187312"/>
            <a:ext cx="284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>
                <a:latin typeface="+mj-lt"/>
              </a:rPr>
              <a:t>Case Detail  </a:t>
            </a:r>
            <a:r>
              <a:rPr lang="en-SG" dirty="0">
                <a:latin typeface="+mj-lt"/>
              </a:rPr>
              <a:t>Tab*</a:t>
            </a:r>
            <a:endParaRPr lang="en-GB" dirty="0"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C31370-4AAD-4866-B61F-6DDABB1E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14" y="1425645"/>
            <a:ext cx="5572057" cy="312921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FF96AFB-3CD8-4206-A86A-01C260E2E550}"/>
              </a:ext>
            </a:extLst>
          </p:cNvPr>
          <p:cNvSpPr/>
          <p:nvPr/>
        </p:nvSpPr>
        <p:spPr>
          <a:xfrm>
            <a:off x="533442" y="1426959"/>
            <a:ext cx="5730920" cy="3130527"/>
          </a:xfrm>
          <a:prstGeom prst="rect">
            <a:avLst/>
          </a:prstGeom>
          <a:noFill/>
          <a:ln>
            <a:solidFill>
              <a:srgbClr val="FC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ED6476-1B70-47DE-AD61-32D96733461E}"/>
              </a:ext>
            </a:extLst>
          </p:cNvPr>
          <p:cNvSpPr/>
          <p:nvPr/>
        </p:nvSpPr>
        <p:spPr>
          <a:xfrm>
            <a:off x="6461080" y="1425646"/>
            <a:ext cx="5600291" cy="3130527"/>
          </a:xfrm>
          <a:prstGeom prst="rect">
            <a:avLst/>
          </a:prstGeom>
          <a:noFill/>
          <a:ln>
            <a:solidFill>
              <a:srgbClr val="FC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9143F59-F48F-4FD6-A94B-534BE5C478FA}"/>
              </a:ext>
            </a:extLst>
          </p:cNvPr>
          <p:cNvSpPr txBox="1"/>
          <p:nvPr/>
        </p:nvSpPr>
        <p:spPr>
          <a:xfrm>
            <a:off x="8347624" y="5187312"/>
            <a:ext cx="284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j-lt"/>
              </a:rPr>
              <a:t>*</a:t>
            </a:r>
            <a:r>
              <a:rPr lang="en-SG" dirty="0">
                <a:latin typeface="+mj-lt"/>
              </a:rPr>
              <a:t>KYC  </a:t>
            </a:r>
            <a:r>
              <a:rPr lang="en-SG" altLang="zh-CN" dirty="0">
                <a:latin typeface="+mj-lt"/>
              </a:rPr>
              <a:t>Tab</a:t>
            </a:r>
            <a:r>
              <a:rPr lang="en-SG" dirty="0">
                <a:latin typeface="+mj-lt"/>
              </a:rPr>
              <a:t>*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5368391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907625" y="857517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IWF Screen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533441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9F91EF6-3F20-4406-BF81-978045360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41" y="1426960"/>
            <a:ext cx="5730920" cy="31305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47FDB74-C3CA-4B6E-81E8-D95574BBCFFE}"/>
              </a:ext>
            </a:extLst>
          </p:cNvPr>
          <p:cNvSpPr txBox="1"/>
          <p:nvPr/>
        </p:nvSpPr>
        <p:spPr>
          <a:xfrm>
            <a:off x="1436914" y="5187312"/>
            <a:ext cx="420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 err="1">
                <a:latin typeface="+mj-lt"/>
              </a:rPr>
              <a:t>Wrapup</a:t>
            </a:r>
            <a:r>
              <a:rPr lang="en-US" dirty="0">
                <a:latin typeface="+mj-lt"/>
              </a:rPr>
              <a:t> </a:t>
            </a:r>
            <a:r>
              <a:rPr lang="en-SG" dirty="0">
                <a:latin typeface="+mj-lt"/>
              </a:rPr>
              <a:t>Tab after customer Submission*</a:t>
            </a:r>
            <a:endParaRPr lang="en-GB" dirty="0">
              <a:latin typeface="+mj-lt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4C31370-4AAD-4866-B61F-6DDABB1E1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314" y="1425645"/>
            <a:ext cx="5572057" cy="312921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FF96AFB-3CD8-4206-A86A-01C260E2E550}"/>
              </a:ext>
            </a:extLst>
          </p:cNvPr>
          <p:cNvSpPr/>
          <p:nvPr/>
        </p:nvSpPr>
        <p:spPr>
          <a:xfrm>
            <a:off x="533442" y="1426959"/>
            <a:ext cx="5730920" cy="3130527"/>
          </a:xfrm>
          <a:prstGeom prst="rect">
            <a:avLst/>
          </a:prstGeom>
          <a:noFill/>
          <a:ln>
            <a:solidFill>
              <a:srgbClr val="FC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ED6476-1B70-47DE-AD61-32D96733461E}"/>
              </a:ext>
            </a:extLst>
          </p:cNvPr>
          <p:cNvSpPr/>
          <p:nvPr/>
        </p:nvSpPr>
        <p:spPr>
          <a:xfrm>
            <a:off x="6461080" y="1425646"/>
            <a:ext cx="5600291" cy="3130527"/>
          </a:xfrm>
          <a:prstGeom prst="rect">
            <a:avLst/>
          </a:prstGeom>
          <a:noFill/>
          <a:ln>
            <a:solidFill>
              <a:srgbClr val="FC55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77E666-87AF-4330-BC60-D7C45EA86CC9}"/>
              </a:ext>
            </a:extLst>
          </p:cNvPr>
          <p:cNvSpPr txBox="1"/>
          <p:nvPr/>
        </p:nvSpPr>
        <p:spPr>
          <a:xfrm>
            <a:off x="7156653" y="5187312"/>
            <a:ext cx="4209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*</a:t>
            </a:r>
            <a:r>
              <a:rPr lang="en-US" dirty="0" err="1">
                <a:latin typeface="+mj-lt"/>
              </a:rPr>
              <a:t>Wrapup</a:t>
            </a:r>
            <a:r>
              <a:rPr lang="en-US" dirty="0">
                <a:latin typeface="+mj-lt"/>
              </a:rPr>
              <a:t> </a:t>
            </a:r>
            <a:r>
              <a:rPr lang="en-SG" dirty="0">
                <a:latin typeface="+mj-lt"/>
              </a:rPr>
              <a:t>Tab after </a:t>
            </a:r>
            <a:r>
              <a:rPr lang="en-US" altLang="zh-CN" dirty="0">
                <a:latin typeface="+mj-lt"/>
              </a:rPr>
              <a:t>ops approval</a:t>
            </a:r>
            <a:r>
              <a:rPr lang="en-SG" dirty="0">
                <a:latin typeface="+mj-lt"/>
              </a:rPr>
              <a:t>*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7080292"/>
      </p:ext>
    </p:extLst>
  </p:cSld>
  <p:clrMapOvr>
    <a:masterClrMapping/>
  </p:clrMapOvr>
  <p:transition spd="slow"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0" y="822135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IWF Case status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18886D9-AE63-4947-A8ED-5B91E7999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96683"/>
              </p:ext>
            </p:extLst>
          </p:nvPr>
        </p:nvGraphicFramePr>
        <p:xfrm>
          <a:off x="702200" y="1592413"/>
          <a:ext cx="7983055" cy="27632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2897">
                  <a:extLst>
                    <a:ext uri="{9D8B030D-6E8A-4147-A177-3AD203B41FA5}">
                      <a16:colId xmlns:a16="http://schemas.microsoft.com/office/drawing/2014/main" val="1197979039"/>
                    </a:ext>
                  </a:extLst>
                </a:gridCol>
                <a:gridCol w="948131">
                  <a:extLst>
                    <a:ext uri="{9D8B030D-6E8A-4147-A177-3AD203B41FA5}">
                      <a16:colId xmlns:a16="http://schemas.microsoft.com/office/drawing/2014/main" val="1132259204"/>
                    </a:ext>
                  </a:extLst>
                </a:gridCol>
                <a:gridCol w="709613">
                  <a:extLst>
                    <a:ext uri="{9D8B030D-6E8A-4147-A177-3AD203B41FA5}">
                      <a16:colId xmlns:a16="http://schemas.microsoft.com/office/drawing/2014/main" val="1547986566"/>
                    </a:ext>
                  </a:extLst>
                </a:gridCol>
                <a:gridCol w="742960">
                  <a:extLst>
                    <a:ext uri="{9D8B030D-6E8A-4147-A177-3AD203B41FA5}">
                      <a16:colId xmlns:a16="http://schemas.microsoft.com/office/drawing/2014/main" val="3943481374"/>
                    </a:ext>
                  </a:extLst>
                </a:gridCol>
                <a:gridCol w="726854">
                  <a:extLst>
                    <a:ext uri="{9D8B030D-6E8A-4147-A177-3AD203B41FA5}">
                      <a16:colId xmlns:a16="http://schemas.microsoft.com/office/drawing/2014/main" val="2085226644"/>
                    </a:ext>
                  </a:extLst>
                </a:gridCol>
                <a:gridCol w="887210">
                  <a:extLst>
                    <a:ext uri="{9D8B030D-6E8A-4147-A177-3AD203B41FA5}">
                      <a16:colId xmlns:a16="http://schemas.microsoft.com/office/drawing/2014/main" val="219901996"/>
                    </a:ext>
                  </a:extLst>
                </a:gridCol>
                <a:gridCol w="852198">
                  <a:extLst>
                    <a:ext uri="{9D8B030D-6E8A-4147-A177-3AD203B41FA5}">
                      <a16:colId xmlns:a16="http://schemas.microsoft.com/office/drawing/2014/main" val="1903031468"/>
                    </a:ext>
                  </a:extLst>
                </a:gridCol>
                <a:gridCol w="852198">
                  <a:extLst>
                    <a:ext uri="{9D8B030D-6E8A-4147-A177-3AD203B41FA5}">
                      <a16:colId xmlns:a16="http://schemas.microsoft.com/office/drawing/2014/main" val="598334587"/>
                    </a:ext>
                  </a:extLst>
                </a:gridCol>
                <a:gridCol w="840994">
                  <a:extLst>
                    <a:ext uri="{9D8B030D-6E8A-4147-A177-3AD203B41FA5}">
                      <a16:colId xmlns:a16="http://schemas.microsoft.com/office/drawing/2014/main" val="3244641398"/>
                    </a:ext>
                  </a:extLst>
                </a:gridCol>
              </a:tblGrid>
              <a:tr h="30702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Fr Status Below to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Incomplete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Pending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Approve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Request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Reject/Block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Error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Expired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Completed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492393137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Incomplete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4224638682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Pending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Ops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Ops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Ops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205739118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Approve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3374966080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Request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system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24538279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Reject/Block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Ops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422903747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Error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By Ops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2457787066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Expired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 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1001224020"/>
                  </a:ext>
                </a:extLst>
              </a:tr>
              <a:tr h="30702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Completed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0800" marR="50800" marT="50800" marB="50800"/>
                </a:tc>
                <a:extLst>
                  <a:ext uri="{0D108BD9-81ED-4DB2-BD59-A6C34878D82A}">
                    <a16:rowId xmlns:a16="http://schemas.microsoft.com/office/drawing/2014/main" val="5293465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EEE122-A4FD-464A-BFFB-A9D26C37A0AC}"/>
              </a:ext>
            </a:extLst>
          </p:cNvPr>
          <p:cNvSpPr txBox="1"/>
          <p:nvPr/>
        </p:nvSpPr>
        <p:spPr>
          <a:xfrm>
            <a:off x="806486" y="4505587"/>
            <a:ext cx="17915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Approved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Reject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Block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Pending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Errored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Expired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Request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Incomplete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1600" dirty="0">
                <a:latin typeface="+mj-lt"/>
              </a:rPr>
              <a:t>Complete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B962D8-F2CC-4C1E-B13F-733C0AAB3488}"/>
              </a:ext>
            </a:extLst>
          </p:cNvPr>
          <p:cNvSpPr/>
          <p:nvPr/>
        </p:nvSpPr>
        <p:spPr>
          <a:xfrm>
            <a:off x="2876585" y="4505587"/>
            <a:ext cx="5000793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Ops approved the case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Ops rejected the case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Block customer due to some issues. Can retry next day.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Customers submit the application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System error in </a:t>
            </a:r>
            <a:r>
              <a:rPr lang="en-GB" sz="1600" dirty="0" err="1"/>
              <a:t>acc</a:t>
            </a:r>
            <a:r>
              <a:rPr lang="en-GB" sz="1600" dirty="0"/>
              <a:t>/CIF/IB profile creation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Application is pending for action more than 30 days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Ops request customer to upload more clear photos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Customers save the application and exit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sz="1600" dirty="0"/>
              <a:t>Front end and Back end process are both completed</a:t>
            </a:r>
          </a:p>
        </p:txBody>
      </p:sp>
    </p:spTree>
    <p:extLst>
      <p:ext uri="{BB962C8B-B14F-4D97-AF65-F5344CB8AC3E}">
        <p14:creationId xmlns:p14="http://schemas.microsoft.com/office/powerpoint/2010/main" val="17802005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0" y="822135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Offline Process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9292C0C-66AB-4672-94BC-3D1771F77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56692"/>
              </p:ext>
            </p:extLst>
          </p:nvPr>
        </p:nvGraphicFramePr>
        <p:xfrm>
          <a:off x="755934" y="1987998"/>
          <a:ext cx="5478124" cy="338183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924967">
                  <a:extLst>
                    <a:ext uri="{9D8B030D-6E8A-4147-A177-3AD203B41FA5}">
                      <a16:colId xmlns:a16="http://schemas.microsoft.com/office/drawing/2014/main" val="219863022"/>
                    </a:ext>
                  </a:extLst>
                </a:gridCol>
                <a:gridCol w="924967">
                  <a:extLst>
                    <a:ext uri="{9D8B030D-6E8A-4147-A177-3AD203B41FA5}">
                      <a16:colId xmlns:a16="http://schemas.microsoft.com/office/drawing/2014/main" val="1840697607"/>
                    </a:ext>
                  </a:extLst>
                </a:gridCol>
                <a:gridCol w="1352208">
                  <a:extLst>
                    <a:ext uri="{9D8B030D-6E8A-4147-A177-3AD203B41FA5}">
                      <a16:colId xmlns:a16="http://schemas.microsoft.com/office/drawing/2014/main" val="3874743094"/>
                    </a:ext>
                  </a:extLst>
                </a:gridCol>
                <a:gridCol w="2275982">
                  <a:extLst>
                    <a:ext uri="{9D8B030D-6E8A-4147-A177-3AD203B41FA5}">
                      <a16:colId xmlns:a16="http://schemas.microsoft.com/office/drawing/2014/main" val="3505290279"/>
                    </a:ext>
                  </a:extLst>
                </a:gridCol>
              </a:tblGrid>
              <a:tr h="59679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Scheme Type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A/C Type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Scheme Codes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Description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2205739"/>
                  </a:ext>
                </a:extLst>
              </a:tr>
              <a:tr h="596794">
                <a:tc row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ODA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TWD CASA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LDASA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TWD Type III digital account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7634519"/>
                  </a:ext>
                </a:extLst>
              </a:tr>
              <a:tr h="79572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TWD CASA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LDUSA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Account Upgrade from TWD Type III digital account after walk into branch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4604159"/>
                  </a:ext>
                </a:extLst>
              </a:tr>
              <a:tr h="59679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FCY CASA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FCASA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FCY Type III digital account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8528943"/>
                  </a:ext>
                </a:extLst>
              </a:tr>
              <a:tr h="795724">
                <a:tc v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FCY CASA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FDUSA</a:t>
                      </a:r>
                      <a:endParaRPr lang="en-SG" sz="100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Account Upgrade from FCY Type III digital account after walk into branch</a:t>
                      </a:r>
                      <a:endParaRPr lang="en-SG" sz="1000" dirty="0">
                        <a:effectLst/>
                        <a:latin typeface="Arial" panose="020B060402020202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5947235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38554F17-0ED4-4672-8FA0-B564DE7071A2}"/>
              </a:ext>
            </a:extLst>
          </p:cNvPr>
          <p:cNvSpPr/>
          <p:nvPr/>
        </p:nvSpPr>
        <p:spPr>
          <a:xfrm>
            <a:off x="665811" y="1278256"/>
            <a:ext cx="5883085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Branch can upgrade Type III to Type I CASA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Added 4 Scheme Codes for Type III CASA and Type I CASA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Added a </a:t>
            </a:r>
            <a:r>
              <a:rPr lang="en-US" altLang="zh-CN" dirty="0" err="1"/>
              <a:t>memopad</a:t>
            </a:r>
            <a:r>
              <a:rPr lang="en-US" altLang="zh-CN" dirty="0"/>
              <a:t> on application submission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Added the other </a:t>
            </a:r>
            <a:r>
              <a:rPr lang="en-US" altLang="zh-CN" dirty="0" err="1"/>
              <a:t>memopad</a:t>
            </a:r>
            <a:r>
              <a:rPr lang="en-US" altLang="zh-CN" dirty="0"/>
              <a:t> on application approval</a:t>
            </a:r>
          </a:p>
        </p:txBody>
      </p:sp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ECE8700-5DCE-41F2-9E7D-AC4708CC7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083" y="1397293"/>
            <a:ext cx="1972944" cy="1972944"/>
          </a:xfrm>
          <a:prstGeom prst="rect">
            <a:avLst/>
          </a:prstGeom>
        </p:spPr>
      </p:pic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C76377BF-6933-4C71-ABFA-B0E41B604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97" y="4089383"/>
            <a:ext cx="1383315" cy="1383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624578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Other Key Functionalities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47E24D-2F98-46DD-9043-DAB4BD78409F}"/>
              </a:ext>
            </a:extLst>
          </p:cNvPr>
          <p:cNvSpPr txBox="1"/>
          <p:nvPr/>
        </p:nvSpPr>
        <p:spPr>
          <a:xfrm>
            <a:off x="702200" y="822135"/>
            <a:ext cx="43487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CRM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FC20AD-AFA4-4D3C-922D-B1E681A952A8}"/>
              </a:ext>
            </a:extLst>
          </p:cNvPr>
          <p:cNvSpPr/>
          <p:nvPr/>
        </p:nvSpPr>
        <p:spPr>
          <a:xfrm>
            <a:off x="402806" y="822134"/>
            <a:ext cx="108839" cy="4154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0A021E-CB20-4A04-8A64-6CCA4E5938E5}"/>
              </a:ext>
            </a:extLst>
          </p:cNvPr>
          <p:cNvSpPr/>
          <p:nvPr/>
        </p:nvSpPr>
        <p:spPr>
          <a:xfrm>
            <a:off x="839982" y="1554028"/>
            <a:ext cx="6879512" cy="39703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For TR customer, Age check and FATCA check failed will flow to CRM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Below Info will flow to CRM</a:t>
            </a:r>
          </a:p>
          <a:p>
            <a:r>
              <a:rPr lang="en-US" altLang="zh-CN" dirty="0"/>
              <a:t>       • Scenario Type (DAO Treasure FATCA check)</a:t>
            </a:r>
          </a:p>
          <a:p>
            <a:r>
              <a:rPr lang="en-US" altLang="zh-CN" dirty="0"/>
              <a:t>       • NID</a:t>
            </a:r>
          </a:p>
          <a:p>
            <a:r>
              <a:rPr lang="en-US" altLang="zh-CN" dirty="0"/>
              <a:t>       • Email</a:t>
            </a:r>
          </a:p>
          <a:p>
            <a:r>
              <a:rPr lang="en-US" altLang="zh-CN" dirty="0"/>
              <a:t>       • Mobile Number</a:t>
            </a:r>
          </a:p>
          <a:p>
            <a:r>
              <a:rPr lang="en-US" altLang="zh-CN" dirty="0"/>
              <a:t>       • Product selection (3 treasure package)</a:t>
            </a:r>
          </a:p>
          <a:p>
            <a:r>
              <a:rPr lang="en-US" altLang="zh-CN" dirty="0"/>
              <a:t>       • Residential Address (If user is ETB, need get the information)</a:t>
            </a:r>
          </a:p>
          <a:p>
            <a:r>
              <a:rPr lang="en-US" altLang="zh-CN" dirty="0"/>
              <a:t>       • Reason Code</a:t>
            </a:r>
          </a:p>
          <a:p>
            <a:r>
              <a:rPr lang="en-US" altLang="zh-CN" dirty="0"/>
              <a:t>       • Description</a:t>
            </a:r>
          </a:p>
          <a:p>
            <a:r>
              <a:rPr lang="en-US" altLang="zh-CN" dirty="0"/>
              <a:t>       • Apply Date</a:t>
            </a:r>
          </a:p>
          <a:p>
            <a:r>
              <a:rPr lang="en-US" altLang="zh-CN" dirty="0"/>
              <a:t>       • Campaign code (will be in URL)</a:t>
            </a:r>
          </a:p>
          <a:p>
            <a:endParaRPr lang="en-US" altLang="zh-C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33F3D-9DD1-41FB-BCFE-26694C1A4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57" y="1133113"/>
            <a:ext cx="1524043" cy="152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DEC023-88DD-48A4-ACB5-442A9B861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993" y="4200844"/>
            <a:ext cx="1524043" cy="1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3714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0" y="1936327"/>
            <a:ext cx="7879379" cy="432794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0" y="1277459"/>
            <a:ext cx="6795562" cy="25747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048445" y="1956150"/>
            <a:ext cx="5644721" cy="257473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017022" y="5856850"/>
            <a:ext cx="5644721" cy="2061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571500" y="6096381"/>
            <a:ext cx="6201579" cy="206162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981868" y="0"/>
            <a:ext cx="7412832" cy="123578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724922" y="6302543"/>
            <a:ext cx="7412832" cy="555457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F8A001-A0CF-4096-83F0-07D1E66496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33" r="11516"/>
          <a:stretch/>
        </p:blipFill>
        <p:spPr>
          <a:xfrm>
            <a:off x="1048445" y="2227960"/>
            <a:ext cx="5782487" cy="359994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572FD1F-FDA1-466C-AAAF-9D987D0B278B}"/>
              </a:ext>
            </a:extLst>
          </p:cNvPr>
          <p:cNvSpPr/>
          <p:nvPr/>
        </p:nvSpPr>
        <p:spPr>
          <a:xfrm>
            <a:off x="447749" y="1072067"/>
            <a:ext cx="72486" cy="4107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6EC983-BDEA-407D-916E-209C8535637C}"/>
              </a:ext>
            </a:extLst>
          </p:cNvPr>
          <p:cNvSpPr txBox="1"/>
          <p:nvPr/>
        </p:nvSpPr>
        <p:spPr>
          <a:xfrm>
            <a:off x="586117" y="946224"/>
            <a:ext cx="110197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Customer can choose to open TWD CASA, FCCY CASA, TWD and FCCY Investment </a:t>
            </a:r>
            <a:r>
              <a:rPr lang="en-SG" sz="2100" dirty="0" err="1">
                <a:latin typeface="+mj-lt"/>
              </a:rPr>
              <a:t>Acc</a:t>
            </a:r>
            <a:r>
              <a:rPr lang="en-SG" sz="2100" dirty="0">
                <a:latin typeface="+mj-lt"/>
              </a:rPr>
              <a:t> and FD </a:t>
            </a:r>
            <a:r>
              <a:rPr lang="en-SG" sz="2100" dirty="0" err="1">
                <a:latin typeface="+mj-lt"/>
              </a:rPr>
              <a:t>Acc</a:t>
            </a:r>
            <a:endParaRPr lang="en-GB" sz="2100" dirty="0"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23B4E0C-F76A-4F55-8B2D-399DADE8ED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94" t="37012" r="31862" b="36327"/>
          <a:stretch/>
        </p:blipFill>
        <p:spPr>
          <a:xfrm>
            <a:off x="8102465" y="3719094"/>
            <a:ext cx="3619500" cy="124604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80D61A9-F2A4-4236-BF23-0B1AB444FD2E}"/>
              </a:ext>
            </a:extLst>
          </p:cNvPr>
          <p:cNvSpPr txBox="1"/>
          <p:nvPr/>
        </p:nvSpPr>
        <p:spPr>
          <a:xfrm>
            <a:off x="8189043" y="5093328"/>
            <a:ext cx="3628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>
                <a:latin typeface="+mj-lt"/>
              </a:rPr>
              <a:t>Important Notice popup </a:t>
            </a:r>
            <a:r>
              <a:rPr lang="en-US" altLang="zh-CN" dirty="0">
                <a:latin typeface="+mj-lt"/>
              </a:rPr>
              <a:t>is displayed</a:t>
            </a:r>
            <a:endParaRPr lang="en-GB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6F051-0109-4CC7-B9D2-F22F4E400F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4" r="2467" b="5091"/>
          <a:stretch/>
        </p:blipFill>
        <p:spPr>
          <a:xfrm>
            <a:off x="1048445" y="2242181"/>
            <a:ext cx="5782487" cy="3643611"/>
          </a:xfrm>
          <a:prstGeom prst="rect">
            <a:avLst/>
          </a:prstGeom>
        </p:spPr>
      </p:pic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DF4BB77-0C4E-4627-965C-A96AEE6A03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5378" y="2845366"/>
            <a:ext cx="392086" cy="392086"/>
          </a:xfrm>
          <a:prstGeom prst="rect">
            <a:avLst/>
          </a:prstGeom>
        </p:spPr>
      </p:pic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C44A441E-109F-4394-BE84-3CDE91C79323}"/>
              </a:ext>
            </a:extLst>
          </p:cNvPr>
          <p:cNvSpPr/>
          <p:nvPr/>
        </p:nvSpPr>
        <p:spPr>
          <a:xfrm>
            <a:off x="8093145" y="3636828"/>
            <a:ext cx="3628820" cy="1355281"/>
          </a:xfrm>
          <a:prstGeom prst="wedgeRectCallout">
            <a:avLst>
              <a:gd name="adj1" fmla="val -129002"/>
              <a:gd name="adj2" fmla="val -102483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1DD5E3-6FE1-4FDB-9831-645A2B1F6074}"/>
              </a:ext>
            </a:extLst>
          </p:cNvPr>
          <p:cNvSpPr txBox="1"/>
          <p:nvPr/>
        </p:nvSpPr>
        <p:spPr>
          <a:xfrm>
            <a:off x="1667944" y="6334253"/>
            <a:ext cx="552678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*DAO Application Step 0: TR Customer*</a:t>
            </a:r>
            <a:endParaRPr lang="en-GB" sz="2100" dirty="0">
              <a:latin typeface="+mj-lt"/>
            </a:endParaRPr>
          </a:p>
        </p:txBody>
      </p:sp>
      <p:pic>
        <p:nvPicPr>
          <p:cNvPr id="2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D1197B4-3644-4F6E-92B4-71AE7223A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4316" y="4623296"/>
            <a:ext cx="392086" cy="3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842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FAQ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F84B2C-4FB2-4A79-B2C6-356D3E154B6A}"/>
              </a:ext>
            </a:extLst>
          </p:cNvPr>
          <p:cNvSpPr/>
          <p:nvPr/>
        </p:nvSpPr>
        <p:spPr>
          <a:xfrm>
            <a:off x="780120" y="966532"/>
            <a:ext cx="91440" cy="63093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297EDB-948E-49C4-80C9-29D8C03BEF06}"/>
              </a:ext>
            </a:extLst>
          </p:cNvPr>
          <p:cNvSpPr txBox="1"/>
          <p:nvPr/>
        </p:nvSpPr>
        <p:spPr>
          <a:xfrm>
            <a:off x="1137451" y="966532"/>
            <a:ext cx="6685749" cy="628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2100" dirty="0">
                <a:latin typeface="+mj-lt"/>
              </a:rPr>
              <a:t>Question 1: </a:t>
            </a:r>
          </a:p>
          <a:p>
            <a:pPr algn="l"/>
            <a:r>
              <a:rPr lang="en-GB" sz="2000" dirty="0">
                <a:latin typeface="+mj-lt"/>
              </a:rPr>
              <a:t>When will my application be processed?</a:t>
            </a:r>
          </a:p>
          <a:p>
            <a:r>
              <a:rPr lang="en-US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 before 4PM will be processed on the current day. Applications after 4PM will be processed Next day.</a:t>
            </a:r>
          </a:p>
          <a:p>
            <a:endParaRPr lang="en-US" sz="14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sz="2000" dirty="0">
                <a:latin typeface="+mj-lt"/>
              </a:rPr>
              <a:t>Question 2: </a:t>
            </a:r>
          </a:p>
          <a:p>
            <a:r>
              <a:rPr lang="en-GB" sz="2000" dirty="0">
                <a:latin typeface="+mj-lt"/>
              </a:rPr>
              <a:t>Where can I check my application status?</a:t>
            </a:r>
          </a:p>
          <a:p>
            <a:r>
              <a:rPr lang="en-US" sz="144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Once your case is processed, email and SMS notification will be sent to you immediately.</a:t>
            </a:r>
          </a:p>
          <a:p>
            <a:endParaRPr lang="en-US" sz="14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GB" sz="2000" dirty="0">
                <a:solidFill>
                  <a:prstClr val="black"/>
                </a:solidFill>
                <a:latin typeface="Calibri Light"/>
              </a:rPr>
              <a:t>Question 3: </a:t>
            </a:r>
          </a:p>
          <a:p>
            <a:pPr lvl="0"/>
            <a:r>
              <a:rPr lang="en-GB" sz="2000" dirty="0">
                <a:solidFill>
                  <a:prstClr val="black"/>
                </a:solidFill>
                <a:latin typeface="Calibri Light"/>
              </a:rPr>
              <a:t>Why is my application rejected?</a:t>
            </a:r>
          </a:p>
          <a:p>
            <a:pPr lvl="0"/>
            <a:r>
              <a:rPr lang="en-US" sz="1440" dirty="0">
                <a:solidFill>
                  <a:prstClr val="black">
                    <a:lumMod val="50000"/>
                    <a:lumOff val="50000"/>
                  </a:prstClr>
                </a:solidFill>
              </a:rPr>
              <a:t>Possibility because your </a:t>
            </a:r>
            <a:r>
              <a:rPr lang="en-US" sz="1440" dirty="0" err="1">
                <a:solidFill>
                  <a:prstClr val="black">
                    <a:lumMod val="50000"/>
                    <a:lumOff val="50000"/>
                  </a:prstClr>
                </a:solidFill>
              </a:rPr>
              <a:t>ejcic</a:t>
            </a:r>
            <a:r>
              <a:rPr lang="en-US" sz="1440" dirty="0">
                <a:solidFill>
                  <a:prstClr val="black">
                    <a:lumMod val="50000"/>
                    <a:lumOff val="50000"/>
                  </a:prstClr>
                </a:solidFill>
              </a:rPr>
              <a:t> info is not available for application..</a:t>
            </a:r>
          </a:p>
          <a:p>
            <a:endParaRPr lang="en-US" sz="14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GB" sz="2000" dirty="0">
                <a:solidFill>
                  <a:prstClr val="black"/>
                </a:solidFill>
                <a:latin typeface="Calibri Light"/>
              </a:rPr>
              <a:t>Question 4: </a:t>
            </a:r>
          </a:p>
          <a:p>
            <a:pPr lvl="0"/>
            <a:r>
              <a:rPr lang="en-GB" sz="2000" dirty="0">
                <a:solidFill>
                  <a:prstClr val="black"/>
                </a:solidFill>
                <a:latin typeface="Calibri Light"/>
              </a:rPr>
              <a:t>Why is garbage </a:t>
            </a:r>
            <a:r>
              <a:rPr lang="en-GB" sz="2000" dirty="0" err="1">
                <a:solidFill>
                  <a:prstClr val="black"/>
                </a:solidFill>
                <a:latin typeface="Calibri Light"/>
              </a:rPr>
              <a:t>msg</a:t>
            </a:r>
            <a:r>
              <a:rPr lang="en-GB" sz="2000" dirty="0">
                <a:solidFill>
                  <a:prstClr val="black"/>
                </a:solidFill>
                <a:latin typeface="Calibri Light"/>
              </a:rPr>
              <a:t> appearing in PI page?</a:t>
            </a:r>
          </a:p>
          <a:p>
            <a:pPr lvl="0"/>
            <a:r>
              <a:rPr lang="en-US" sz="1440" dirty="0">
                <a:solidFill>
                  <a:prstClr val="black">
                    <a:lumMod val="50000"/>
                    <a:lumOff val="50000"/>
                  </a:prstClr>
                </a:solidFill>
              </a:rPr>
              <a:t>..</a:t>
            </a:r>
          </a:p>
          <a:p>
            <a:endParaRPr lang="en-US" sz="14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0"/>
            <a:r>
              <a:rPr lang="en-GB" sz="2000" dirty="0">
                <a:solidFill>
                  <a:prstClr val="black"/>
                </a:solidFill>
                <a:latin typeface="Calibri Light"/>
              </a:rPr>
              <a:t>Question 5: </a:t>
            </a:r>
          </a:p>
          <a:p>
            <a:pPr lvl="0"/>
            <a:r>
              <a:rPr lang="en-GB" sz="2000" dirty="0">
                <a:solidFill>
                  <a:prstClr val="black"/>
                </a:solidFill>
                <a:latin typeface="Calibri Light"/>
              </a:rPr>
              <a:t>Why is my handphone no is not editable?</a:t>
            </a:r>
          </a:p>
          <a:p>
            <a:pPr lvl="0"/>
            <a:r>
              <a:rPr lang="en-US" sz="1440" dirty="0">
                <a:solidFill>
                  <a:prstClr val="black">
                    <a:lumMod val="50000"/>
                    <a:lumOff val="50000"/>
                  </a:prstClr>
                </a:solidFill>
              </a:rPr>
              <a:t>Your handphone no. , mailing address and Chinese name belongs to confidential information. To guarantee your information safety, these fields are set to “not editable”</a:t>
            </a:r>
          </a:p>
          <a:p>
            <a:endParaRPr lang="en-US" sz="144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0775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79AD6A-D61B-4A7D-8178-3EC038D9C15E}"/>
              </a:ext>
            </a:extLst>
          </p:cNvPr>
          <p:cNvSpPr txBox="1"/>
          <p:nvPr/>
        </p:nvSpPr>
        <p:spPr>
          <a:xfrm>
            <a:off x="9098023" y="1274213"/>
            <a:ext cx="3434055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/>
              <a:t>NID</a:t>
            </a:r>
          </a:p>
          <a:p>
            <a:r>
              <a:rPr lang="en-SG" altLang="zh-CN" dirty="0">
                <a:latin typeface="+mj-lt"/>
              </a:rPr>
              <a:t>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endParaRPr lang="en-SG" altLang="zh-CN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Email Address</a:t>
            </a: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SG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Joint Market Info (check box) </a:t>
            </a:r>
          </a:p>
          <a:p>
            <a:r>
              <a:rPr lang="en-US" dirty="0">
                <a:latin typeface="+mj-lt"/>
              </a:rPr>
              <a:t>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Tick (Optional)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3560659" y="6325981"/>
            <a:ext cx="380630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*B</a:t>
            </a:r>
            <a:r>
              <a:rPr lang="en-US" altLang="zh-CN" sz="2100" dirty="0" err="1">
                <a:latin typeface="+mj-lt"/>
              </a:rPr>
              <a:t>asic</a:t>
            </a:r>
            <a:r>
              <a:rPr lang="en-US" altLang="zh-CN" sz="2100" dirty="0">
                <a:latin typeface="+mj-lt"/>
              </a:rPr>
              <a:t> Information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C897C-F9E6-43AA-8A17-0CB231ED9342}"/>
              </a:ext>
            </a:extLst>
          </p:cNvPr>
          <p:cNvSpPr/>
          <p:nvPr/>
        </p:nvSpPr>
        <p:spPr>
          <a:xfrm flipH="1">
            <a:off x="8993217" y="1412632"/>
            <a:ext cx="75500" cy="230145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90" y="1839278"/>
            <a:ext cx="6229068" cy="3918361"/>
          </a:xfrm>
          <a:prstGeom prst="rect">
            <a:avLst/>
          </a:prstGeom>
        </p:spPr>
      </p:pic>
      <p:pic>
        <p:nvPicPr>
          <p:cNvPr id="39" name="Picture 3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556DFF2-9CE7-4F9A-8CB9-DD6FF706D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69" y="5424455"/>
            <a:ext cx="391491" cy="39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6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479AD6A-D61B-4A7D-8178-3EC038D9C15E}"/>
              </a:ext>
            </a:extLst>
          </p:cNvPr>
          <p:cNvSpPr txBox="1"/>
          <p:nvPr/>
        </p:nvSpPr>
        <p:spPr>
          <a:xfrm>
            <a:off x="9354570" y="1147990"/>
            <a:ext cx="3182188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 dirty="0">
                <a:latin typeface="+mj-lt"/>
              </a:rPr>
              <a:t>Fields </a:t>
            </a:r>
          </a:p>
          <a:p>
            <a:endParaRPr lang="en-US" sz="2100" b="1" dirty="0">
              <a:latin typeface="+mj-lt"/>
            </a:endParaRPr>
          </a:p>
          <a:p>
            <a:r>
              <a:rPr lang="en-US" sz="1200" b="1" dirty="0">
                <a:latin typeface="+mj-lt"/>
              </a:rPr>
              <a:t>Other Bank Authentication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B</a:t>
            </a:r>
            <a:r>
              <a:rPr lang="en-US" altLang="zh-CN" sz="1600" dirty="0" err="1">
                <a:latin typeface="+mj-lt"/>
              </a:rPr>
              <a:t>ank</a:t>
            </a:r>
            <a:r>
              <a:rPr lang="en-US" altLang="zh-CN" sz="1600" dirty="0">
                <a:latin typeface="+mj-lt"/>
              </a:rPr>
              <a:t> Code (Dropdown)</a:t>
            </a:r>
            <a:endParaRPr lang="en-SG" sz="1600" dirty="0">
              <a:latin typeface="+mj-lt"/>
            </a:endParaRPr>
          </a:p>
          <a:p>
            <a:r>
              <a:rPr lang="en-SG" altLang="zh-CN" dirty="0">
                <a:latin typeface="+mj-lt"/>
              </a:rPr>
              <a:t>       </a:t>
            </a:r>
            <a:r>
              <a:rPr lang="en-SG" altLang="zh-CN" sz="1200" dirty="0">
                <a:solidFill>
                  <a:srgbClr val="AAB6C3"/>
                </a:solidFill>
                <a:latin typeface="+mj-lt"/>
              </a:rPr>
              <a:t>Select</a:t>
            </a:r>
          </a:p>
          <a:p>
            <a:endParaRPr lang="en-SG" altLang="zh-CN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Bank Account</a:t>
            </a:r>
          </a:p>
          <a:p>
            <a:r>
              <a:rPr lang="en-SG" dirty="0">
                <a:latin typeface="+mj-lt"/>
              </a:rPr>
              <a:t>       </a:t>
            </a:r>
            <a:r>
              <a:rPr lang="en-SG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SG" dirty="0">
              <a:latin typeface="+mj-lt"/>
            </a:endParaRP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SG" sz="1600" dirty="0">
                <a:latin typeface="+mj-lt"/>
              </a:rPr>
              <a:t>Country Code </a:t>
            </a:r>
            <a:r>
              <a:rPr lang="en-US" altLang="zh-CN" sz="1600" dirty="0">
                <a:latin typeface="+mj-lt"/>
              </a:rPr>
              <a:t>(Dropdown)</a:t>
            </a:r>
            <a:endParaRPr lang="en-SG" sz="1600" dirty="0">
              <a:latin typeface="+mj-lt"/>
            </a:endParaRPr>
          </a:p>
          <a:p>
            <a:r>
              <a:rPr lang="en-US" dirty="0">
                <a:latin typeface="+mj-lt"/>
              </a:rPr>
              <a:t>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Select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Handphone Number</a:t>
            </a:r>
          </a:p>
          <a:p>
            <a:r>
              <a:rPr lang="en-US" dirty="0">
                <a:latin typeface="+mj-lt"/>
              </a:rPr>
              <a:t> 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Input</a:t>
            </a:r>
          </a:p>
          <a:p>
            <a:endParaRPr lang="en-US" dirty="0">
              <a:latin typeface="+mj-lt"/>
            </a:endParaRPr>
          </a:p>
          <a:p>
            <a:r>
              <a:rPr lang="en-US" sz="1200" b="1" dirty="0">
                <a:latin typeface="+mj-lt"/>
              </a:rPr>
              <a:t>Don’t have above document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dirty="0"/>
          </a:p>
          <a:p>
            <a:r>
              <a:rPr lang="en-US" sz="1200" b="1" dirty="0">
                <a:latin typeface="+mj-lt"/>
              </a:rPr>
              <a:t>FATCA Section</a:t>
            </a:r>
          </a:p>
          <a:p>
            <a:pPr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j-lt"/>
              </a:rPr>
              <a:t>FATCA (radio button)</a:t>
            </a:r>
          </a:p>
          <a:p>
            <a:r>
              <a:rPr lang="en-US" dirty="0">
                <a:latin typeface="+mj-lt"/>
              </a:rPr>
              <a:t>      </a:t>
            </a:r>
            <a:r>
              <a:rPr lang="en-US" sz="1200" dirty="0">
                <a:solidFill>
                  <a:srgbClr val="AAB6C3"/>
                </a:solidFill>
                <a:latin typeface="+mj-lt"/>
              </a:rPr>
              <a:t>Select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2971179" y="6353387"/>
            <a:ext cx="4215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*Other Bank Authentication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1BC897C-F9E6-43AA-8A17-0CB231ED9342}"/>
              </a:ext>
            </a:extLst>
          </p:cNvPr>
          <p:cNvSpPr/>
          <p:nvPr/>
        </p:nvSpPr>
        <p:spPr>
          <a:xfrm>
            <a:off x="9336946" y="1274330"/>
            <a:ext cx="49676" cy="530977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4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22" y="1839278"/>
            <a:ext cx="6234877" cy="391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4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C9FF8A77-E877-4CAE-8772-B2CAFA2372DA}"/>
              </a:ext>
            </a:extLst>
          </p:cNvPr>
          <p:cNvSpPr txBox="1"/>
          <p:nvPr/>
        </p:nvSpPr>
        <p:spPr>
          <a:xfrm>
            <a:off x="2971179" y="6353387"/>
            <a:ext cx="4215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*Other Bank Authentication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22" y="1839278"/>
            <a:ext cx="6234877" cy="3918361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FAF7814-37B9-4D7E-929B-46F1E50104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116" y="3986019"/>
            <a:ext cx="390750" cy="390750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379EC5B6-F38E-43A6-B304-631454087B21}"/>
              </a:ext>
            </a:extLst>
          </p:cNvPr>
          <p:cNvSpPr/>
          <p:nvPr/>
        </p:nvSpPr>
        <p:spPr>
          <a:xfrm>
            <a:off x="8654334" y="1641335"/>
            <a:ext cx="3368815" cy="2044995"/>
          </a:xfrm>
          <a:prstGeom prst="wedgeRectCallout">
            <a:avLst>
              <a:gd name="adj1" fmla="val -160223"/>
              <a:gd name="adj2" fmla="val 65189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CBEC39E5-7213-4506-B8C8-BE61DF4AAF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945" t="21535" r="32156" b="34527"/>
          <a:stretch/>
        </p:blipFill>
        <p:spPr>
          <a:xfrm>
            <a:off x="8683245" y="1683418"/>
            <a:ext cx="3310991" cy="1889732"/>
          </a:xfrm>
          <a:prstGeom prst="rect">
            <a:avLst/>
          </a:prstGeom>
        </p:spPr>
      </p:pic>
      <p:pic>
        <p:nvPicPr>
          <p:cNvPr id="42" name="Graphic 41" descr="Warning">
            <a:extLst>
              <a:ext uri="{FF2B5EF4-FFF2-40B4-BE49-F238E27FC236}">
                <a16:creationId xmlns:a16="http://schemas.microsoft.com/office/drawing/2014/main" id="{A3F7E2BE-6F33-4B25-A994-12843843B1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7542" y="4338330"/>
            <a:ext cx="852359" cy="8798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8A14DF5-CB8E-4E32-9DFD-258263DABB0D}"/>
              </a:ext>
            </a:extLst>
          </p:cNvPr>
          <p:cNvSpPr txBox="1"/>
          <p:nvPr/>
        </p:nvSpPr>
        <p:spPr>
          <a:xfrm>
            <a:off x="9469901" y="4547673"/>
            <a:ext cx="2553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Note: The </a:t>
            </a:r>
            <a:r>
              <a:rPr lang="en-SG" sz="1200" dirty="0" err="1">
                <a:latin typeface="+mj-lt"/>
              </a:rPr>
              <a:t>msg</a:t>
            </a:r>
            <a:r>
              <a:rPr lang="en-SG" sz="1200" dirty="0">
                <a:latin typeface="+mj-lt"/>
              </a:rPr>
              <a:t> is requesting customers to go to branch to open account.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7D53B4B-AE12-46B8-8A52-2F6811E4E251}"/>
              </a:ext>
            </a:extLst>
          </p:cNvPr>
          <p:cNvSpPr txBox="1"/>
          <p:nvPr/>
        </p:nvSpPr>
        <p:spPr>
          <a:xfrm>
            <a:off x="8859988" y="3679553"/>
            <a:ext cx="30197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F</a:t>
            </a:r>
            <a:r>
              <a:rPr lang="en-US" altLang="zh-CN" sz="1200" dirty="0" err="1">
                <a:latin typeface="+mj-lt"/>
              </a:rPr>
              <a:t>ull</a:t>
            </a:r>
            <a:r>
              <a:rPr lang="en-US" altLang="zh-CN" sz="1200" dirty="0">
                <a:latin typeface="+mj-lt"/>
              </a:rPr>
              <a:t> Screen </a:t>
            </a:r>
            <a:r>
              <a:rPr lang="en-US" altLang="zh-CN" sz="1200" dirty="0" err="1">
                <a:latin typeface="+mj-lt"/>
              </a:rPr>
              <a:t>msg</a:t>
            </a:r>
            <a:r>
              <a:rPr lang="en-US" altLang="zh-CN" sz="1200" dirty="0">
                <a:latin typeface="+mj-lt"/>
              </a:rPr>
              <a:t> on clicking on Next button</a:t>
            </a:r>
            <a:endParaRPr lang="en-SG" sz="1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7180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9" grpId="0" animBg="1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03737AE9-B4A3-42F3-A76C-3E7636038FFD}"/>
              </a:ext>
            </a:extLst>
          </p:cNvPr>
          <p:cNvSpPr/>
          <p:nvPr/>
        </p:nvSpPr>
        <p:spPr bwMode="auto">
          <a:xfrm>
            <a:off x="-145542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AE56FA-7DA5-42E7-BF2C-59F131AA71D4}"/>
              </a:ext>
            </a:extLst>
          </p:cNvPr>
          <p:cNvSpPr/>
          <p:nvPr/>
        </p:nvSpPr>
        <p:spPr bwMode="auto">
          <a:xfrm>
            <a:off x="20574000" y="-55626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D5A2E-32B9-427C-B5CF-B98F8D455103}"/>
              </a:ext>
            </a:extLst>
          </p:cNvPr>
          <p:cNvSpPr/>
          <p:nvPr/>
        </p:nvSpPr>
        <p:spPr bwMode="auto">
          <a:xfrm>
            <a:off x="-145542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280D4EA-6B33-42D4-9CBD-90F86C1C2379}"/>
              </a:ext>
            </a:extLst>
          </p:cNvPr>
          <p:cNvSpPr/>
          <p:nvPr/>
        </p:nvSpPr>
        <p:spPr bwMode="auto">
          <a:xfrm>
            <a:off x="20574000" y="11163300"/>
            <a:ext cx="685800" cy="342900"/>
          </a:xfrm>
          <a:prstGeom prst="ellipse">
            <a:avLst/>
          </a:prstGeom>
          <a:ln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0" i="0" u="none" strike="noStrike" kern="1200" cap="none" spc="0" normalizeH="0" baseline="0" noProof="0">
              <a:ln w="0"/>
              <a:solidFill>
                <a:srgbClr val="BE050A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52AD22-30AF-43F9-A7B4-A1648F508E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887079" y="1534932"/>
            <a:ext cx="8383779" cy="472934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A45A6A0-605F-4274-8481-1ADE4F9E4B38}"/>
              </a:ext>
            </a:extLst>
          </p:cNvPr>
          <p:cNvSpPr/>
          <p:nvPr/>
        </p:nvSpPr>
        <p:spPr bwMode="auto">
          <a:xfrm>
            <a:off x="887079" y="1253580"/>
            <a:ext cx="7484604" cy="281352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7259F2A-9B93-4510-ADD3-F262ABAFE57D}"/>
              </a:ext>
            </a:extLst>
          </p:cNvPr>
          <p:cNvSpPr/>
          <p:nvPr/>
        </p:nvSpPr>
        <p:spPr bwMode="auto">
          <a:xfrm>
            <a:off x="1904101" y="1534932"/>
            <a:ext cx="6467582" cy="281352"/>
          </a:xfrm>
          <a:prstGeom prst="roundRect">
            <a:avLst/>
          </a:prstGeom>
          <a:solidFill>
            <a:srgbClr val="E0D0B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AEBABD3-0045-4271-9184-FCE7E633E1E6}"/>
              </a:ext>
            </a:extLst>
          </p:cNvPr>
          <p:cNvSpPr/>
          <p:nvPr/>
        </p:nvSpPr>
        <p:spPr bwMode="auto">
          <a:xfrm>
            <a:off x="1904101" y="5837730"/>
            <a:ext cx="6467582" cy="201262"/>
          </a:xfrm>
          <a:prstGeom prst="roundRect">
            <a:avLst/>
          </a:prstGeom>
          <a:solidFill>
            <a:srgbClr val="DDCEBC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19FB9D6-EEEC-4466-BB0D-EDF0DDA3D5B2}"/>
              </a:ext>
            </a:extLst>
          </p:cNvPr>
          <p:cNvSpPr/>
          <p:nvPr/>
        </p:nvSpPr>
        <p:spPr bwMode="auto">
          <a:xfrm>
            <a:off x="1458578" y="6038992"/>
            <a:ext cx="7171072" cy="225283"/>
          </a:xfrm>
          <a:prstGeom prst="roundRect">
            <a:avLst/>
          </a:prstGeom>
          <a:solidFill>
            <a:srgbClr val="CDBEAE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7C32ADA-362A-4710-B41B-2893BF9C5370}"/>
              </a:ext>
            </a:extLst>
          </p:cNvPr>
          <p:cNvSpPr/>
          <p:nvPr/>
        </p:nvSpPr>
        <p:spPr bwMode="auto">
          <a:xfrm>
            <a:off x="1320862" y="0"/>
            <a:ext cx="7412832" cy="1534932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250BB2B-578D-413D-8BB9-F8B6699D19ED}"/>
              </a:ext>
            </a:extLst>
          </p:cNvPr>
          <p:cNvSpPr/>
          <p:nvPr/>
        </p:nvSpPr>
        <p:spPr bwMode="auto">
          <a:xfrm>
            <a:off x="1612000" y="6264275"/>
            <a:ext cx="7017649" cy="593725"/>
          </a:xfrm>
          <a:prstGeom prst="roundRect">
            <a:avLst/>
          </a:prstGeom>
          <a:solidFill>
            <a:srgbClr val="FFFFFF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SG" sz="2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117D5E-8BC6-4D1C-8275-4CC0C4850D65}"/>
              </a:ext>
            </a:extLst>
          </p:cNvPr>
          <p:cNvSpPr txBox="1"/>
          <p:nvPr/>
        </p:nvSpPr>
        <p:spPr>
          <a:xfrm>
            <a:off x="1766122" y="106469"/>
            <a:ext cx="8383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Arial" charset="0"/>
                <a:ea typeface="Arial" charset="0"/>
                <a:cs typeface="Arial" charset="0"/>
              </a:rPr>
              <a:t>Customer Journey Screen Flow (Web)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BCEA668-37A2-4101-9973-52670BAAFEC4}"/>
              </a:ext>
            </a:extLst>
          </p:cNvPr>
          <p:cNvGrpSpPr/>
          <p:nvPr/>
        </p:nvGrpSpPr>
        <p:grpSpPr>
          <a:xfrm>
            <a:off x="311269" y="1170269"/>
            <a:ext cx="867475" cy="4411135"/>
            <a:chOff x="420804" y="861899"/>
            <a:chExt cx="772800" cy="4178925"/>
          </a:xfrm>
        </p:grpSpPr>
        <p:sp>
          <p:nvSpPr>
            <p:cNvPr id="21" name="Wave 20">
              <a:extLst>
                <a:ext uri="{FF2B5EF4-FFF2-40B4-BE49-F238E27FC236}">
                  <a16:creationId xmlns:a16="http://schemas.microsoft.com/office/drawing/2014/main" id="{6B7BBE23-D495-407D-B0AA-25E98697A0FB}"/>
                </a:ext>
              </a:extLst>
            </p:cNvPr>
            <p:cNvSpPr/>
            <p:nvPr/>
          </p:nvSpPr>
          <p:spPr>
            <a:xfrm>
              <a:off x="421687" y="861899"/>
              <a:ext cx="771041" cy="446268"/>
            </a:xfrm>
            <a:prstGeom prst="wave">
              <a:avLst/>
            </a:prstGeom>
            <a:solidFill>
              <a:srgbClr val="D9D9D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基本資料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6" name="Wave 25">
              <a:extLst>
                <a:ext uri="{FF2B5EF4-FFF2-40B4-BE49-F238E27FC236}">
                  <a16:creationId xmlns:a16="http://schemas.microsoft.com/office/drawing/2014/main" id="{A7022EE3-3CF4-4641-B4BD-CCC6435A2DEF}"/>
                </a:ext>
              </a:extLst>
            </p:cNvPr>
            <p:cNvSpPr/>
            <p:nvPr/>
          </p:nvSpPr>
          <p:spPr>
            <a:xfrm>
              <a:off x="421687" y="1229340"/>
              <a:ext cx="771041" cy="446268"/>
            </a:xfrm>
            <a:prstGeom prst="wave">
              <a:avLst/>
            </a:prstGeom>
            <a:solidFill>
              <a:srgbClr val="FD9989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驗證身分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7" name="Wave 26">
              <a:extLst>
                <a:ext uri="{FF2B5EF4-FFF2-40B4-BE49-F238E27FC236}">
                  <a16:creationId xmlns:a16="http://schemas.microsoft.com/office/drawing/2014/main" id="{06972086-E0F6-47E9-BCDA-105725DE2043}"/>
                </a:ext>
              </a:extLst>
            </p:cNvPr>
            <p:cNvSpPr/>
            <p:nvPr/>
          </p:nvSpPr>
          <p:spPr>
            <a:xfrm>
              <a:off x="421687" y="159576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上傳證件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8" name="Wave 27">
              <a:extLst>
                <a:ext uri="{FF2B5EF4-FFF2-40B4-BE49-F238E27FC236}">
                  <a16:creationId xmlns:a16="http://schemas.microsoft.com/office/drawing/2014/main" id="{424D9542-2FFC-4BD3-B035-7127761ABE85}"/>
                </a:ext>
              </a:extLst>
            </p:cNvPr>
            <p:cNvSpPr/>
            <p:nvPr/>
          </p:nvSpPr>
          <p:spPr>
            <a:xfrm>
              <a:off x="421686" y="1967981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29" name="Wave 28">
              <a:extLst>
                <a:ext uri="{FF2B5EF4-FFF2-40B4-BE49-F238E27FC236}">
                  <a16:creationId xmlns:a16="http://schemas.microsoft.com/office/drawing/2014/main" id="{0A2B66D2-2059-46C2-B6A3-2BAD82A129E8}"/>
                </a:ext>
              </a:extLst>
            </p:cNvPr>
            <p:cNvSpPr/>
            <p:nvPr/>
          </p:nvSpPr>
          <p:spPr>
            <a:xfrm>
              <a:off x="421685" y="233209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職業資訊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0" name="Wave 29">
              <a:extLst>
                <a:ext uri="{FF2B5EF4-FFF2-40B4-BE49-F238E27FC236}">
                  <a16:creationId xmlns:a16="http://schemas.microsoft.com/office/drawing/2014/main" id="{B27B77A6-D877-4697-913D-1D7A3614D40E}"/>
                </a:ext>
              </a:extLst>
            </p:cNvPr>
            <p:cNvSpPr/>
            <p:nvPr/>
          </p:nvSpPr>
          <p:spPr>
            <a:xfrm>
              <a:off x="422563" y="2702792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開戶目的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1" name="Wave 30">
              <a:extLst>
                <a:ext uri="{FF2B5EF4-FFF2-40B4-BE49-F238E27FC236}">
                  <a16:creationId xmlns:a16="http://schemas.microsoft.com/office/drawing/2014/main" id="{5FB9991A-4F10-4271-8CF7-5F7CFDA8F923}"/>
                </a:ext>
              </a:extLst>
            </p:cNvPr>
            <p:cNvSpPr/>
            <p:nvPr/>
          </p:nvSpPr>
          <p:spPr>
            <a:xfrm>
              <a:off x="421684" y="308315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資金來源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2" name="Wave 31">
              <a:extLst>
                <a:ext uri="{FF2B5EF4-FFF2-40B4-BE49-F238E27FC236}">
                  <a16:creationId xmlns:a16="http://schemas.microsoft.com/office/drawing/2014/main" id="{EA46C594-ACBD-48FA-8820-85628BA4BB31}"/>
                </a:ext>
              </a:extLst>
            </p:cNvPr>
            <p:cNvSpPr/>
            <p:nvPr/>
          </p:nvSpPr>
          <p:spPr>
            <a:xfrm>
              <a:off x="420805" y="3453335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賬號密碼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3" name="Wave 32">
              <a:extLst>
                <a:ext uri="{FF2B5EF4-FFF2-40B4-BE49-F238E27FC236}">
                  <a16:creationId xmlns:a16="http://schemas.microsoft.com/office/drawing/2014/main" id="{E4EBBE6C-FFEE-4D9F-AC39-803530F7FDC0}"/>
                </a:ext>
              </a:extLst>
            </p:cNvPr>
            <p:cNvSpPr/>
            <p:nvPr/>
          </p:nvSpPr>
          <p:spPr>
            <a:xfrm>
              <a:off x="421687" y="3833698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資料確認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4" name="Wave 33">
              <a:extLst>
                <a:ext uri="{FF2B5EF4-FFF2-40B4-BE49-F238E27FC236}">
                  <a16:creationId xmlns:a16="http://schemas.microsoft.com/office/drawing/2014/main" id="{C5C39DFC-178F-402C-A628-371563B66891}"/>
                </a:ext>
              </a:extLst>
            </p:cNvPr>
            <p:cNvSpPr/>
            <p:nvPr/>
          </p:nvSpPr>
          <p:spPr>
            <a:xfrm>
              <a:off x="420804" y="4214127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完成申請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  <p:sp>
          <p:nvSpPr>
            <p:cNvPr id="35" name="Wave 34">
              <a:extLst>
                <a:ext uri="{FF2B5EF4-FFF2-40B4-BE49-F238E27FC236}">
                  <a16:creationId xmlns:a16="http://schemas.microsoft.com/office/drawing/2014/main" id="{27E2F0F2-FA6B-4B97-A1B8-4CDE21ED46D2}"/>
                </a:ext>
              </a:extLst>
            </p:cNvPr>
            <p:cNvSpPr/>
            <p:nvPr/>
          </p:nvSpPr>
          <p:spPr>
            <a:xfrm>
              <a:off x="421687" y="4594556"/>
              <a:ext cx="771041" cy="446268"/>
            </a:xfrm>
            <a:prstGeom prst="wav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網銀登陸</a:t>
              </a:r>
              <a:endParaRPr lang="en-SG" sz="11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57E4158-92AD-4A9A-AF8A-44F084F51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22" y="1839278"/>
            <a:ext cx="6234877" cy="3918361"/>
          </a:xfrm>
          <a:prstGeom prst="rect">
            <a:avLst/>
          </a:prstGeom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67679C94-3B70-467A-8A79-5577B5E8EABF}"/>
              </a:ext>
            </a:extLst>
          </p:cNvPr>
          <p:cNvSpPr/>
          <p:nvPr/>
        </p:nvSpPr>
        <p:spPr>
          <a:xfrm>
            <a:off x="8654334" y="1641335"/>
            <a:ext cx="3368815" cy="2044995"/>
          </a:xfrm>
          <a:prstGeom prst="wedgeRectCallout">
            <a:avLst>
              <a:gd name="adj1" fmla="val -109249"/>
              <a:gd name="adj2" fmla="val 105598"/>
            </a:avLst>
          </a:prstGeom>
          <a:noFill/>
          <a:ln>
            <a:solidFill>
              <a:srgbClr val="FBB1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ABA0221-97FE-41DE-8CEB-CE7902DA6F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33" t="20667" r="33018" b="34324"/>
          <a:stretch/>
        </p:blipFill>
        <p:spPr>
          <a:xfrm>
            <a:off x="8763339" y="1690613"/>
            <a:ext cx="3115418" cy="191480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F002D7C-B823-4E41-8DDB-C92F6A94E262}"/>
              </a:ext>
            </a:extLst>
          </p:cNvPr>
          <p:cNvSpPr txBox="1"/>
          <p:nvPr/>
        </p:nvSpPr>
        <p:spPr>
          <a:xfrm>
            <a:off x="8929388" y="3761103"/>
            <a:ext cx="3019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>
                <a:latin typeface="+mj-lt"/>
              </a:rPr>
              <a:t>F</a:t>
            </a:r>
            <a:r>
              <a:rPr lang="en-US" altLang="zh-CN" sz="1200" dirty="0" err="1">
                <a:latin typeface="+mj-lt"/>
              </a:rPr>
              <a:t>ull</a:t>
            </a:r>
            <a:r>
              <a:rPr lang="en-US" altLang="zh-CN" sz="1200" dirty="0">
                <a:latin typeface="+mj-lt"/>
              </a:rPr>
              <a:t> screen error </a:t>
            </a:r>
            <a:r>
              <a:rPr lang="en-US" altLang="zh-CN" sz="1200" dirty="0" err="1">
                <a:latin typeface="+mj-lt"/>
              </a:rPr>
              <a:t>msg</a:t>
            </a:r>
            <a:r>
              <a:rPr lang="en-US" altLang="zh-CN" sz="1200" dirty="0">
                <a:latin typeface="+mj-lt"/>
              </a:rPr>
              <a:t> to indicate FATCA is not able to open this account from DAO</a:t>
            </a:r>
            <a:endParaRPr lang="en-SG" sz="1200" dirty="0">
              <a:latin typeface="+mj-lt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01BEB00-423C-4198-9D3B-34511E1D1D9E}"/>
              </a:ext>
            </a:extLst>
          </p:cNvPr>
          <p:cNvSpPr txBox="1"/>
          <p:nvPr/>
        </p:nvSpPr>
        <p:spPr>
          <a:xfrm>
            <a:off x="2971179" y="6353387"/>
            <a:ext cx="42155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2100" dirty="0">
                <a:latin typeface="+mj-lt"/>
              </a:rPr>
              <a:t>*Other Bank Authentication</a:t>
            </a:r>
            <a:r>
              <a:rPr lang="en-US" altLang="zh-CN" sz="2100" dirty="0">
                <a:latin typeface="+mj-lt"/>
              </a:rPr>
              <a:t> </a:t>
            </a:r>
            <a:r>
              <a:rPr lang="en-SG" altLang="zh-CN" sz="2100" dirty="0">
                <a:latin typeface="+mj-lt"/>
              </a:rPr>
              <a:t>P</a:t>
            </a:r>
            <a:r>
              <a:rPr lang="en-SG" sz="2100" dirty="0">
                <a:latin typeface="+mj-lt"/>
              </a:rPr>
              <a:t>age*</a:t>
            </a:r>
            <a:endParaRPr lang="en-GB" sz="2100" dirty="0">
              <a:latin typeface="+mj-lt"/>
            </a:endParaRPr>
          </a:p>
        </p:txBody>
      </p:sp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02A2480-64FA-4655-8E32-85708FA126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631" y="4773683"/>
            <a:ext cx="390750" cy="3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1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9" grpId="0" animBg="1"/>
      <p:bldP spid="42" grpId="0"/>
    </p:bld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3A536"/>
      </a:accent1>
      <a:accent2>
        <a:srgbClr val="FC553B"/>
      </a:accent2>
      <a:accent3>
        <a:srgbClr val="CA2886"/>
      </a:accent3>
      <a:accent4>
        <a:srgbClr val="972CB8"/>
      </a:accent4>
      <a:accent5>
        <a:srgbClr val="8458DD"/>
      </a:accent5>
      <a:accent6>
        <a:srgbClr val="6439D6"/>
      </a:accent6>
      <a:hlink>
        <a:srgbClr val="000000"/>
      </a:hlink>
      <a:folHlink>
        <a:srgbClr val="7F7F7F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E2A24C0CDACC48B5A4FCF0BE3674D9" ma:contentTypeVersion="0" ma:contentTypeDescription="Create a new document." ma:contentTypeScope="" ma:versionID="a816fdd289887f917666765a523c8a1c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1989E53-FEB0-4C95-A98D-A784C5A86F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F1AF165-A152-4697-B47A-A45AC3F21C4F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purl.org/dc/dcmitype/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77BB0A5C-E88D-493A-8602-E4F6B1DD6B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31391</TotalTime>
  <Words>3749</Words>
  <Application>Microsoft Office PowerPoint</Application>
  <PresentationFormat>Widescreen</PresentationFormat>
  <Paragraphs>1016</Paragraphs>
  <Slides>50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6" baseType="lpstr">
      <vt:lpstr>Calibri Light (Headings)</vt:lpstr>
      <vt:lpstr>DengXian</vt:lpstr>
      <vt:lpstr>PMingLiU</vt:lpstr>
      <vt:lpstr>SimSun</vt:lpstr>
      <vt:lpstr>Arial</vt:lpstr>
      <vt:lpstr>Calibri</vt:lpstr>
      <vt:lpstr>Calibri Light</vt:lpstr>
      <vt:lpstr>Gill Sans MT</vt:lpstr>
      <vt:lpstr>Times New Roman</vt:lpstr>
      <vt:lpstr>Wingdings</vt:lpstr>
      <vt:lpstr>Office Theme</vt:lpstr>
      <vt:lpstr>1_Office Theme</vt:lpstr>
      <vt:lpstr>2_Office Theme</vt:lpstr>
      <vt:lpstr>Worksheet</vt:lpstr>
      <vt:lpstr>Microsoft Excel 97-2003 Worksheet</vt:lpstr>
      <vt:lpstr>Package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Xiaojie ZHOU</cp:lastModifiedBy>
  <cp:revision>723</cp:revision>
  <cp:lastPrinted>2016-01-08T03:26:05Z</cp:lastPrinted>
  <dcterms:created xsi:type="dcterms:W3CDTF">2015-12-02T07:25:23Z</dcterms:created>
  <dcterms:modified xsi:type="dcterms:W3CDTF">2018-09-19T04:43:33Z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0x01010024E2A24C0CDACC48B5A4FCF0BE3674D9</vt:lpwstr>
  </property>
</Properties>
</file>